
<file path=[Content_Types].xml><?xml version="1.0" encoding="utf-8"?>
<Types xmlns="http://schemas.openxmlformats.org/package/2006/content-types">
  <Default Extension="crdownload"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83" r:id="rId3"/>
    <p:sldId id="257" r:id="rId4"/>
    <p:sldId id="258" r:id="rId5"/>
    <p:sldId id="259" r:id="rId6"/>
    <p:sldId id="288" r:id="rId7"/>
    <p:sldId id="284" r:id="rId8"/>
    <p:sldId id="290" r:id="rId9"/>
    <p:sldId id="285" r:id="rId10"/>
    <p:sldId id="286" r:id="rId11"/>
    <p:sldId id="289" r:id="rId12"/>
    <p:sldId id="292" r:id="rId13"/>
    <p:sldId id="293" r:id="rId14"/>
    <p:sldId id="291"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47" autoAdjust="0"/>
  </p:normalViewPr>
  <p:slideViewPr>
    <p:cSldViewPr snapToGrid="0">
      <p:cViewPr varScale="1">
        <p:scale>
          <a:sx n="75" d="100"/>
          <a:sy n="75" d="100"/>
        </p:scale>
        <p:origin x="974"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B1854-AB34-4704-9457-385468213BA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BC035EB-6E55-4246-80AA-0A780C45B430}">
      <dgm:prSet/>
      <dgm:spPr/>
      <dgm:t>
        <a:bodyPr/>
        <a:lstStyle/>
        <a:p>
          <a:r>
            <a:rPr lang="nl-NL"/>
            <a:t>Behandel elkaar met respect</a:t>
          </a:r>
          <a:endParaRPr lang="en-US"/>
        </a:p>
      </dgm:t>
    </dgm:pt>
    <dgm:pt modelId="{9D46280D-1C57-4FB2-9EE4-3D57C1CB3966}" type="parTrans" cxnId="{7B6D0CF2-64D9-4EF6-8223-7D1F4879598E}">
      <dgm:prSet/>
      <dgm:spPr/>
      <dgm:t>
        <a:bodyPr/>
        <a:lstStyle/>
        <a:p>
          <a:endParaRPr lang="en-US"/>
        </a:p>
      </dgm:t>
    </dgm:pt>
    <dgm:pt modelId="{9DC0DF0E-35D5-4154-9244-639A88C784B8}" type="sibTrans" cxnId="{7B6D0CF2-64D9-4EF6-8223-7D1F4879598E}">
      <dgm:prSet/>
      <dgm:spPr/>
      <dgm:t>
        <a:bodyPr/>
        <a:lstStyle/>
        <a:p>
          <a:endParaRPr lang="en-US"/>
        </a:p>
      </dgm:t>
    </dgm:pt>
    <dgm:pt modelId="{F024BC89-D43E-47C5-A428-2E6CE21E06CC}">
      <dgm:prSet/>
      <dgm:spPr/>
      <dgm:t>
        <a:bodyPr/>
        <a:lstStyle/>
        <a:p>
          <a:r>
            <a:rPr lang="nl-NL"/>
            <a:t>Iedereen heeft recht op een eigen mening</a:t>
          </a:r>
          <a:endParaRPr lang="en-US"/>
        </a:p>
      </dgm:t>
    </dgm:pt>
    <dgm:pt modelId="{08927D79-82C3-435F-BA75-18210671B7EF}" type="parTrans" cxnId="{2E72316F-6B03-4C15-BF7B-3A99C6259270}">
      <dgm:prSet/>
      <dgm:spPr/>
      <dgm:t>
        <a:bodyPr/>
        <a:lstStyle/>
        <a:p>
          <a:endParaRPr lang="en-US"/>
        </a:p>
      </dgm:t>
    </dgm:pt>
    <dgm:pt modelId="{F1054620-7D5A-4343-B5E0-073E394DD43D}" type="sibTrans" cxnId="{2E72316F-6B03-4C15-BF7B-3A99C6259270}">
      <dgm:prSet/>
      <dgm:spPr/>
      <dgm:t>
        <a:bodyPr/>
        <a:lstStyle/>
        <a:p>
          <a:endParaRPr lang="en-US"/>
        </a:p>
      </dgm:t>
    </dgm:pt>
    <dgm:pt modelId="{16C0D49B-6CE8-4C62-BEE8-C5C670BAD152}">
      <dgm:prSet/>
      <dgm:spPr/>
      <dgm:t>
        <a:bodyPr/>
        <a:lstStyle/>
        <a:p>
          <a:r>
            <a:rPr lang="nl-NL"/>
            <a:t>Iedereen mag zelf bepalen welke informatie wel of niet gedeeld wordt</a:t>
          </a:r>
          <a:endParaRPr lang="en-US"/>
        </a:p>
      </dgm:t>
    </dgm:pt>
    <dgm:pt modelId="{B5F6BDA7-F472-4D33-AE72-94C230BE9478}" type="parTrans" cxnId="{D4056093-F3AC-460F-840C-490C880D3E82}">
      <dgm:prSet/>
      <dgm:spPr/>
      <dgm:t>
        <a:bodyPr/>
        <a:lstStyle/>
        <a:p>
          <a:endParaRPr lang="en-US"/>
        </a:p>
      </dgm:t>
    </dgm:pt>
    <dgm:pt modelId="{830C461E-2B66-4837-9E78-FA6C558D8A94}" type="sibTrans" cxnId="{D4056093-F3AC-460F-840C-490C880D3E82}">
      <dgm:prSet/>
      <dgm:spPr/>
      <dgm:t>
        <a:bodyPr/>
        <a:lstStyle/>
        <a:p>
          <a:endParaRPr lang="en-US"/>
        </a:p>
      </dgm:t>
    </dgm:pt>
    <dgm:pt modelId="{CAE65A99-5307-465E-912A-79E42A973216}">
      <dgm:prSet/>
      <dgm:spPr/>
      <dgm:t>
        <a:bodyPr/>
        <a:lstStyle/>
        <a:p>
          <a:r>
            <a:rPr lang="nl-NL"/>
            <a:t>Persoonlijke ervaringen en opvattingen worden niet verder verteld</a:t>
          </a:r>
          <a:endParaRPr lang="en-US"/>
        </a:p>
      </dgm:t>
    </dgm:pt>
    <dgm:pt modelId="{7CD64FB7-1CCB-4159-860E-5A0357EE56D5}" type="parTrans" cxnId="{956BE185-24D4-460F-8954-370CDEF779DD}">
      <dgm:prSet/>
      <dgm:spPr/>
      <dgm:t>
        <a:bodyPr/>
        <a:lstStyle/>
        <a:p>
          <a:endParaRPr lang="en-US"/>
        </a:p>
      </dgm:t>
    </dgm:pt>
    <dgm:pt modelId="{8B754E43-920F-43EA-B321-FAA28CFC42C8}" type="sibTrans" cxnId="{956BE185-24D4-460F-8954-370CDEF779DD}">
      <dgm:prSet/>
      <dgm:spPr/>
      <dgm:t>
        <a:bodyPr/>
        <a:lstStyle/>
        <a:p>
          <a:endParaRPr lang="en-US"/>
        </a:p>
      </dgm:t>
    </dgm:pt>
    <dgm:pt modelId="{4E24944C-93C6-424C-BF14-EC01B2CADBBB}">
      <dgm:prSet/>
      <dgm:spPr/>
      <dgm:t>
        <a:bodyPr/>
        <a:lstStyle/>
        <a:p>
          <a:r>
            <a:rPr lang="nl-NL"/>
            <a:t>Je houd je aandacht bij de les (mobiel uit)</a:t>
          </a:r>
          <a:endParaRPr lang="en-US"/>
        </a:p>
      </dgm:t>
    </dgm:pt>
    <dgm:pt modelId="{32652D41-553F-49D5-B433-4D4A6B6457DC}" type="parTrans" cxnId="{C55F0F34-9269-436E-AFAF-578BFBB0499C}">
      <dgm:prSet/>
      <dgm:spPr/>
      <dgm:t>
        <a:bodyPr/>
        <a:lstStyle/>
        <a:p>
          <a:endParaRPr lang="en-US"/>
        </a:p>
      </dgm:t>
    </dgm:pt>
    <dgm:pt modelId="{880574D8-BEC6-44FA-A279-CF75B0FBABD3}" type="sibTrans" cxnId="{C55F0F34-9269-436E-AFAF-578BFBB0499C}">
      <dgm:prSet/>
      <dgm:spPr/>
      <dgm:t>
        <a:bodyPr/>
        <a:lstStyle/>
        <a:p>
          <a:endParaRPr lang="en-US"/>
        </a:p>
      </dgm:t>
    </dgm:pt>
    <dgm:pt modelId="{72017999-7D5F-45D3-8C35-52A0723CEAE3}" type="pres">
      <dgm:prSet presAssocID="{25EB1854-AB34-4704-9457-385468213BAF}" presName="linear" presStyleCnt="0">
        <dgm:presLayoutVars>
          <dgm:animLvl val="lvl"/>
          <dgm:resizeHandles val="exact"/>
        </dgm:presLayoutVars>
      </dgm:prSet>
      <dgm:spPr/>
    </dgm:pt>
    <dgm:pt modelId="{5BFC7930-CF32-4794-8697-A1D8EAE7E2C9}" type="pres">
      <dgm:prSet presAssocID="{3BC035EB-6E55-4246-80AA-0A780C45B430}" presName="parentText" presStyleLbl="node1" presStyleIdx="0" presStyleCnt="5">
        <dgm:presLayoutVars>
          <dgm:chMax val="0"/>
          <dgm:bulletEnabled val="1"/>
        </dgm:presLayoutVars>
      </dgm:prSet>
      <dgm:spPr/>
    </dgm:pt>
    <dgm:pt modelId="{40728B02-895D-47AB-A8F4-4B5E5077B17F}" type="pres">
      <dgm:prSet presAssocID="{9DC0DF0E-35D5-4154-9244-639A88C784B8}" presName="spacer" presStyleCnt="0"/>
      <dgm:spPr/>
    </dgm:pt>
    <dgm:pt modelId="{CF8E0C64-E812-4D4F-AB14-194FE308A032}" type="pres">
      <dgm:prSet presAssocID="{F024BC89-D43E-47C5-A428-2E6CE21E06CC}" presName="parentText" presStyleLbl="node1" presStyleIdx="1" presStyleCnt="5">
        <dgm:presLayoutVars>
          <dgm:chMax val="0"/>
          <dgm:bulletEnabled val="1"/>
        </dgm:presLayoutVars>
      </dgm:prSet>
      <dgm:spPr/>
    </dgm:pt>
    <dgm:pt modelId="{641ACF07-3FEC-476A-B353-A6125313CB05}" type="pres">
      <dgm:prSet presAssocID="{F1054620-7D5A-4343-B5E0-073E394DD43D}" presName="spacer" presStyleCnt="0"/>
      <dgm:spPr/>
    </dgm:pt>
    <dgm:pt modelId="{2D305B77-434E-4C53-9B3E-339E14083271}" type="pres">
      <dgm:prSet presAssocID="{16C0D49B-6CE8-4C62-BEE8-C5C670BAD152}" presName="parentText" presStyleLbl="node1" presStyleIdx="2" presStyleCnt="5">
        <dgm:presLayoutVars>
          <dgm:chMax val="0"/>
          <dgm:bulletEnabled val="1"/>
        </dgm:presLayoutVars>
      </dgm:prSet>
      <dgm:spPr/>
    </dgm:pt>
    <dgm:pt modelId="{119E31D9-7B61-4767-ADB3-593483F357ED}" type="pres">
      <dgm:prSet presAssocID="{830C461E-2B66-4837-9E78-FA6C558D8A94}" presName="spacer" presStyleCnt="0"/>
      <dgm:spPr/>
    </dgm:pt>
    <dgm:pt modelId="{1ABB5877-0E48-4D94-9EBE-BC821AF076C8}" type="pres">
      <dgm:prSet presAssocID="{CAE65A99-5307-465E-912A-79E42A973216}" presName="parentText" presStyleLbl="node1" presStyleIdx="3" presStyleCnt="5">
        <dgm:presLayoutVars>
          <dgm:chMax val="0"/>
          <dgm:bulletEnabled val="1"/>
        </dgm:presLayoutVars>
      </dgm:prSet>
      <dgm:spPr/>
    </dgm:pt>
    <dgm:pt modelId="{44C3AA41-55F0-4875-BD90-E82E5154FFD9}" type="pres">
      <dgm:prSet presAssocID="{8B754E43-920F-43EA-B321-FAA28CFC42C8}" presName="spacer" presStyleCnt="0"/>
      <dgm:spPr/>
    </dgm:pt>
    <dgm:pt modelId="{1B88A76C-2E31-488A-8579-FF93B67D26E5}" type="pres">
      <dgm:prSet presAssocID="{4E24944C-93C6-424C-BF14-EC01B2CADBBB}" presName="parentText" presStyleLbl="node1" presStyleIdx="4" presStyleCnt="5">
        <dgm:presLayoutVars>
          <dgm:chMax val="0"/>
          <dgm:bulletEnabled val="1"/>
        </dgm:presLayoutVars>
      </dgm:prSet>
      <dgm:spPr/>
    </dgm:pt>
  </dgm:ptLst>
  <dgm:cxnLst>
    <dgm:cxn modelId="{D1A99F25-60D0-489E-A2B0-360E8FC1056C}" type="presOf" srcId="{25EB1854-AB34-4704-9457-385468213BAF}" destId="{72017999-7D5F-45D3-8C35-52A0723CEAE3}" srcOrd="0" destOrd="0" presId="urn:microsoft.com/office/officeart/2005/8/layout/vList2"/>
    <dgm:cxn modelId="{BDB2712C-8715-4081-8E9E-AE2741F58178}" type="presOf" srcId="{3BC035EB-6E55-4246-80AA-0A780C45B430}" destId="{5BFC7930-CF32-4794-8697-A1D8EAE7E2C9}" srcOrd="0" destOrd="0" presId="urn:microsoft.com/office/officeart/2005/8/layout/vList2"/>
    <dgm:cxn modelId="{C55F0F34-9269-436E-AFAF-578BFBB0499C}" srcId="{25EB1854-AB34-4704-9457-385468213BAF}" destId="{4E24944C-93C6-424C-BF14-EC01B2CADBBB}" srcOrd="4" destOrd="0" parTransId="{32652D41-553F-49D5-B433-4D4A6B6457DC}" sibTransId="{880574D8-BEC6-44FA-A279-CF75B0FBABD3}"/>
    <dgm:cxn modelId="{2E72316F-6B03-4C15-BF7B-3A99C6259270}" srcId="{25EB1854-AB34-4704-9457-385468213BAF}" destId="{F024BC89-D43E-47C5-A428-2E6CE21E06CC}" srcOrd="1" destOrd="0" parTransId="{08927D79-82C3-435F-BA75-18210671B7EF}" sibTransId="{F1054620-7D5A-4343-B5E0-073E394DD43D}"/>
    <dgm:cxn modelId="{DE70C97F-2C57-4550-A2AE-BCFBC0C79909}" type="presOf" srcId="{F024BC89-D43E-47C5-A428-2E6CE21E06CC}" destId="{CF8E0C64-E812-4D4F-AB14-194FE308A032}" srcOrd="0" destOrd="0" presId="urn:microsoft.com/office/officeart/2005/8/layout/vList2"/>
    <dgm:cxn modelId="{956BE185-24D4-460F-8954-370CDEF779DD}" srcId="{25EB1854-AB34-4704-9457-385468213BAF}" destId="{CAE65A99-5307-465E-912A-79E42A973216}" srcOrd="3" destOrd="0" parTransId="{7CD64FB7-1CCB-4159-860E-5A0357EE56D5}" sibTransId="{8B754E43-920F-43EA-B321-FAA28CFC42C8}"/>
    <dgm:cxn modelId="{D4056093-F3AC-460F-840C-490C880D3E82}" srcId="{25EB1854-AB34-4704-9457-385468213BAF}" destId="{16C0D49B-6CE8-4C62-BEE8-C5C670BAD152}" srcOrd="2" destOrd="0" parTransId="{B5F6BDA7-F472-4D33-AE72-94C230BE9478}" sibTransId="{830C461E-2B66-4837-9E78-FA6C558D8A94}"/>
    <dgm:cxn modelId="{B2459EB4-0C64-4F51-BF85-1B6A16614605}" type="presOf" srcId="{4E24944C-93C6-424C-BF14-EC01B2CADBBB}" destId="{1B88A76C-2E31-488A-8579-FF93B67D26E5}" srcOrd="0" destOrd="0" presId="urn:microsoft.com/office/officeart/2005/8/layout/vList2"/>
    <dgm:cxn modelId="{F411F7E8-7DF0-493C-824E-E30BC9D572CE}" type="presOf" srcId="{CAE65A99-5307-465E-912A-79E42A973216}" destId="{1ABB5877-0E48-4D94-9EBE-BC821AF076C8}" srcOrd="0" destOrd="0" presId="urn:microsoft.com/office/officeart/2005/8/layout/vList2"/>
    <dgm:cxn modelId="{BA90F9F1-0CD3-4100-9F60-F88696EEF54D}" type="presOf" srcId="{16C0D49B-6CE8-4C62-BEE8-C5C670BAD152}" destId="{2D305B77-434E-4C53-9B3E-339E14083271}" srcOrd="0" destOrd="0" presId="urn:microsoft.com/office/officeart/2005/8/layout/vList2"/>
    <dgm:cxn modelId="{7B6D0CF2-64D9-4EF6-8223-7D1F4879598E}" srcId="{25EB1854-AB34-4704-9457-385468213BAF}" destId="{3BC035EB-6E55-4246-80AA-0A780C45B430}" srcOrd="0" destOrd="0" parTransId="{9D46280D-1C57-4FB2-9EE4-3D57C1CB3966}" sibTransId="{9DC0DF0E-35D5-4154-9244-639A88C784B8}"/>
    <dgm:cxn modelId="{323AFA45-40F8-4B09-A83A-1A468469076F}" type="presParOf" srcId="{72017999-7D5F-45D3-8C35-52A0723CEAE3}" destId="{5BFC7930-CF32-4794-8697-A1D8EAE7E2C9}" srcOrd="0" destOrd="0" presId="urn:microsoft.com/office/officeart/2005/8/layout/vList2"/>
    <dgm:cxn modelId="{5930A873-5388-4BAA-8EB4-E6E68E0F38DC}" type="presParOf" srcId="{72017999-7D5F-45D3-8C35-52A0723CEAE3}" destId="{40728B02-895D-47AB-A8F4-4B5E5077B17F}" srcOrd="1" destOrd="0" presId="urn:microsoft.com/office/officeart/2005/8/layout/vList2"/>
    <dgm:cxn modelId="{ECAD6FED-3942-4541-8986-431789D14CFE}" type="presParOf" srcId="{72017999-7D5F-45D3-8C35-52A0723CEAE3}" destId="{CF8E0C64-E812-4D4F-AB14-194FE308A032}" srcOrd="2" destOrd="0" presId="urn:microsoft.com/office/officeart/2005/8/layout/vList2"/>
    <dgm:cxn modelId="{0C2928CA-1CD1-49EC-9A8C-5E9B83B55D6B}" type="presParOf" srcId="{72017999-7D5F-45D3-8C35-52A0723CEAE3}" destId="{641ACF07-3FEC-476A-B353-A6125313CB05}" srcOrd="3" destOrd="0" presId="urn:microsoft.com/office/officeart/2005/8/layout/vList2"/>
    <dgm:cxn modelId="{D81448FA-2DD9-4803-8123-A2854AFD09E5}" type="presParOf" srcId="{72017999-7D5F-45D3-8C35-52A0723CEAE3}" destId="{2D305B77-434E-4C53-9B3E-339E14083271}" srcOrd="4" destOrd="0" presId="urn:microsoft.com/office/officeart/2005/8/layout/vList2"/>
    <dgm:cxn modelId="{41E943F6-98B3-43F4-B612-9FCBC6F35A20}" type="presParOf" srcId="{72017999-7D5F-45D3-8C35-52A0723CEAE3}" destId="{119E31D9-7B61-4767-ADB3-593483F357ED}" srcOrd="5" destOrd="0" presId="urn:microsoft.com/office/officeart/2005/8/layout/vList2"/>
    <dgm:cxn modelId="{7BBDBAE0-EF5B-4C39-BD85-1D7969128903}" type="presParOf" srcId="{72017999-7D5F-45D3-8C35-52A0723CEAE3}" destId="{1ABB5877-0E48-4D94-9EBE-BC821AF076C8}" srcOrd="6" destOrd="0" presId="urn:microsoft.com/office/officeart/2005/8/layout/vList2"/>
    <dgm:cxn modelId="{8F361502-9928-48B9-B477-17CEB5BD8069}" type="presParOf" srcId="{72017999-7D5F-45D3-8C35-52A0723CEAE3}" destId="{44C3AA41-55F0-4875-BD90-E82E5154FFD9}" srcOrd="7" destOrd="0" presId="urn:microsoft.com/office/officeart/2005/8/layout/vList2"/>
    <dgm:cxn modelId="{4B07C662-FC36-4F10-A512-0A7B056E4BE0}" type="presParOf" srcId="{72017999-7D5F-45D3-8C35-52A0723CEAE3}" destId="{1B88A76C-2E31-488A-8579-FF93B67D26E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0C83D-9E39-4411-8D98-33D4C9EF667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8E99A1-7757-405D-B886-7B1077A37626}">
      <dgm:prSet/>
      <dgm:spPr/>
      <dgm:t>
        <a:bodyPr/>
        <a:lstStyle/>
        <a:p>
          <a:r>
            <a:rPr lang="nl-NL" b="0" i="0"/>
            <a:t>Soa betekent seksueel overdraagbare aandoening. Een ander woord hiervoor is geslachtsziekte.</a:t>
          </a:r>
          <a:endParaRPr lang="en-US"/>
        </a:p>
      </dgm:t>
    </dgm:pt>
    <dgm:pt modelId="{B93D9A4E-2138-4655-B57B-63C86F393B73}" type="parTrans" cxnId="{FCCAAD33-C913-4FC9-9E3C-A4345A1339E1}">
      <dgm:prSet/>
      <dgm:spPr/>
      <dgm:t>
        <a:bodyPr/>
        <a:lstStyle/>
        <a:p>
          <a:endParaRPr lang="en-US"/>
        </a:p>
      </dgm:t>
    </dgm:pt>
    <dgm:pt modelId="{DAEC5EA2-C7E3-4DB1-BD73-F399A7005A20}" type="sibTrans" cxnId="{FCCAAD33-C913-4FC9-9E3C-A4345A1339E1}">
      <dgm:prSet/>
      <dgm:spPr/>
      <dgm:t>
        <a:bodyPr/>
        <a:lstStyle/>
        <a:p>
          <a:endParaRPr lang="en-US"/>
        </a:p>
      </dgm:t>
    </dgm:pt>
    <dgm:pt modelId="{0E785FDF-E2ED-47AD-AAEA-5AFC4B56C9DE}">
      <dgm:prSet/>
      <dgm:spPr/>
      <dgm:t>
        <a:bodyPr/>
        <a:lstStyle/>
        <a:p>
          <a:r>
            <a:rPr lang="nl-NL" b="0" i="0"/>
            <a:t>Een soa </a:t>
          </a:r>
          <a:r>
            <a:rPr lang="nl-NL"/>
            <a:t>krijg door contact te hebben met iemand die een soa heeft. Vaak is dit door contact tijdens de seks. </a:t>
          </a:r>
          <a:r>
            <a:rPr lang="nl-NL" b="0" i="0"/>
            <a:t>Vooral als je geen condoom gebruikt.</a:t>
          </a:r>
          <a:endParaRPr lang="en-US"/>
        </a:p>
      </dgm:t>
    </dgm:pt>
    <dgm:pt modelId="{45AB2B5B-C1FA-449A-82D5-4A1BDB018187}" type="parTrans" cxnId="{AF38627E-89F2-4061-9C84-1877631E19B4}">
      <dgm:prSet/>
      <dgm:spPr/>
      <dgm:t>
        <a:bodyPr/>
        <a:lstStyle/>
        <a:p>
          <a:endParaRPr lang="en-US"/>
        </a:p>
      </dgm:t>
    </dgm:pt>
    <dgm:pt modelId="{5C6FB2CA-AC1F-485D-A3D4-EC9E13FFE29C}" type="sibTrans" cxnId="{AF38627E-89F2-4061-9C84-1877631E19B4}">
      <dgm:prSet/>
      <dgm:spPr/>
      <dgm:t>
        <a:bodyPr/>
        <a:lstStyle/>
        <a:p>
          <a:endParaRPr lang="en-US"/>
        </a:p>
      </dgm:t>
    </dgm:pt>
    <dgm:pt modelId="{2D3CC95C-CC83-46DB-9018-319A99FF107A}">
      <dgm:prSet/>
      <dgm:spPr/>
      <dgm:t>
        <a:bodyPr/>
        <a:lstStyle/>
        <a:p>
          <a:r>
            <a:rPr lang="nl-NL"/>
            <a:t>Het kan iedereen eens overkomen en meestal is het gemakkelijk op te lossen met medicatie.</a:t>
          </a:r>
          <a:endParaRPr lang="en-US"/>
        </a:p>
      </dgm:t>
    </dgm:pt>
    <dgm:pt modelId="{589858B0-0809-4EBE-9700-465054A98132}" type="parTrans" cxnId="{264B81E7-43E9-4D03-A4A9-7457BF83034B}">
      <dgm:prSet/>
      <dgm:spPr/>
      <dgm:t>
        <a:bodyPr/>
        <a:lstStyle/>
        <a:p>
          <a:endParaRPr lang="en-US"/>
        </a:p>
      </dgm:t>
    </dgm:pt>
    <dgm:pt modelId="{6221FD57-30C5-4A25-A8EC-A6FCA2E87A48}" type="sibTrans" cxnId="{264B81E7-43E9-4D03-A4A9-7457BF83034B}">
      <dgm:prSet/>
      <dgm:spPr/>
      <dgm:t>
        <a:bodyPr/>
        <a:lstStyle/>
        <a:p>
          <a:endParaRPr lang="en-US"/>
        </a:p>
      </dgm:t>
    </dgm:pt>
    <dgm:pt modelId="{0722A7B0-82AD-414F-A8A1-34ED00245620}">
      <dgm:prSet/>
      <dgm:spPr/>
      <dgm:t>
        <a:bodyPr/>
        <a:lstStyle/>
        <a:p>
          <a:r>
            <a:rPr lang="nl-NL" b="0" i="0"/>
            <a:t>Maar er </a:t>
          </a:r>
          <a:r>
            <a:rPr lang="nl-NL"/>
            <a:t>zijn ook SOA’s waar je heel ziek van kan worden of onvruchtbaar van kan raken.</a:t>
          </a:r>
          <a:endParaRPr lang="en-US"/>
        </a:p>
      </dgm:t>
    </dgm:pt>
    <dgm:pt modelId="{C6D81597-2F07-4A56-A917-B9E8D08C11E9}" type="parTrans" cxnId="{4531B042-BFAA-4AB7-9D8A-3B9FA4FCD2C4}">
      <dgm:prSet/>
      <dgm:spPr/>
      <dgm:t>
        <a:bodyPr/>
        <a:lstStyle/>
        <a:p>
          <a:endParaRPr lang="en-US"/>
        </a:p>
      </dgm:t>
    </dgm:pt>
    <dgm:pt modelId="{F69F85E8-9D46-46C7-9956-A96D533022B9}" type="sibTrans" cxnId="{4531B042-BFAA-4AB7-9D8A-3B9FA4FCD2C4}">
      <dgm:prSet/>
      <dgm:spPr/>
      <dgm:t>
        <a:bodyPr/>
        <a:lstStyle/>
        <a:p>
          <a:endParaRPr lang="en-US"/>
        </a:p>
      </dgm:t>
    </dgm:pt>
    <dgm:pt modelId="{AFBA86EC-C7DE-46CA-B976-722E0F9947B8}" type="pres">
      <dgm:prSet presAssocID="{BE80C83D-9E39-4411-8D98-33D4C9EF667B}" presName="linear" presStyleCnt="0">
        <dgm:presLayoutVars>
          <dgm:animLvl val="lvl"/>
          <dgm:resizeHandles val="exact"/>
        </dgm:presLayoutVars>
      </dgm:prSet>
      <dgm:spPr/>
    </dgm:pt>
    <dgm:pt modelId="{22EC83D1-7631-4E0D-B8E2-68B7E9F2D494}" type="pres">
      <dgm:prSet presAssocID="{F68E99A1-7757-405D-B886-7B1077A37626}" presName="parentText" presStyleLbl="node1" presStyleIdx="0" presStyleCnt="4">
        <dgm:presLayoutVars>
          <dgm:chMax val="0"/>
          <dgm:bulletEnabled val="1"/>
        </dgm:presLayoutVars>
      </dgm:prSet>
      <dgm:spPr/>
    </dgm:pt>
    <dgm:pt modelId="{FEF40996-3685-4671-9E30-7F94DFC753A0}" type="pres">
      <dgm:prSet presAssocID="{DAEC5EA2-C7E3-4DB1-BD73-F399A7005A20}" presName="spacer" presStyleCnt="0"/>
      <dgm:spPr/>
    </dgm:pt>
    <dgm:pt modelId="{F2A19DD4-EEFB-46CB-AE09-E5042AAFC86D}" type="pres">
      <dgm:prSet presAssocID="{0E785FDF-E2ED-47AD-AAEA-5AFC4B56C9DE}" presName="parentText" presStyleLbl="node1" presStyleIdx="1" presStyleCnt="4">
        <dgm:presLayoutVars>
          <dgm:chMax val="0"/>
          <dgm:bulletEnabled val="1"/>
        </dgm:presLayoutVars>
      </dgm:prSet>
      <dgm:spPr/>
    </dgm:pt>
    <dgm:pt modelId="{047C7349-46AA-4D7C-A316-362420E7E6CE}" type="pres">
      <dgm:prSet presAssocID="{5C6FB2CA-AC1F-485D-A3D4-EC9E13FFE29C}" presName="spacer" presStyleCnt="0"/>
      <dgm:spPr/>
    </dgm:pt>
    <dgm:pt modelId="{93DF80BB-B780-4C35-A073-9DEEFC217B5A}" type="pres">
      <dgm:prSet presAssocID="{2D3CC95C-CC83-46DB-9018-319A99FF107A}" presName="parentText" presStyleLbl="node1" presStyleIdx="2" presStyleCnt="4">
        <dgm:presLayoutVars>
          <dgm:chMax val="0"/>
          <dgm:bulletEnabled val="1"/>
        </dgm:presLayoutVars>
      </dgm:prSet>
      <dgm:spPr/>
    </dgm:pt>
    <dgm:pt modelId="{EAE4FCB4-7C82-4E3B-AD35-91BC1B5518E4}" type="pres">
      <dgm:prSet presAssocID="{6221FD57-30C5-4A25-A8EC-A6FCA2E87A48}" presName="spacer" presStyleCnt="0"/>
      <dgm:spPr/>
    </dgm:pt>
    <dgm:pt modelId="{24FC81B7-4D7D-4F4A-8A3C-046854C6628E}" type="pres">
      <dgm:prSet presAssocID="{0722A7B0-82AD-414F-A8A1-34ED00245620}" presName="parentText" presStyleLbl="node1" presStyleIdx="3" presStyleCnt="4">
        <dgm:presLayoutVars>
          <dgm:chMax val="0"/>
          <dgm:bulletEnabled val="1"/>
        </dgm:presLayoutVars>
      </dgm:prSet>
      <dgm:spPr/>
    </dgm:pt>
  </dgm:ptLst>
  <dgm:cxnLst>
    <dgm:cxn modelId="{39F7A52C-AD1E-4990-AF2C-BACDD6EE1E12}" type="presOf" srcId="{2D3CC95C-CC83-46DB-9018-319A99FF107A}" destId="{93DF80BB-B780-4C35-A073-9DEEFC217B5A}" srcOrd="0" destOrd="0" presId="urn:microsoft.com/office/officeart/2005/8/layout/vList2"/>
    <dgm:cxn modelId="{FCCAAD33-C913-4FC9-9E3C-A4345A1339E1}" srcId="{BE80C83D-9E39-4411-8D98-33D4C9EF667B}" destId="{F68E99A1-7757-405D-B886-7B1077A37626}" srcOrd="0" destOrd="0" parTransId="{B93D9A4E-2138-4655-B57B-63C86F393B73}" sibTransId="{DAEC5EA2-C7E3-4DB1-BD73-F399A7005A20}"/>
    <dgm:cxn modelId="{4531B042-BFAA-4AB7-9D8A-3B9FA4FCD2C4}" srcId="{BE80C83D-9E39-4411-8D98-33D4C9EF667B}" destId="{0722A7B0-82AD-414F-A8A1-34ED00245620}" srcOrd="3" destOrd="0" parTransId="{C6D81597-2F07-4A56-A917-B9E8D08C11E9}" sibTransId="{F69F85E8-9D46-46C7-9956-A96D533022B9}"/>
    <dgm:cxn modelId="{0A3E4B46-C18E-4FB8-8F9F-398C941AE024}" type="presOf" srcId="{0E785FDF-E2ED-47AD-AAEA-5AFC4B56C9DE}" destId="{F2A19DD4-EEFB-46CB-AE09-E5042AAFC86D}" srcOrd="0" destOrd="0" presId="urn:microsoft.com/office/officeart/2005/8/layout/vList2"/>
    <dgm:cxn modelId="{67F30753-A299-427D-9CB0-6AE9BF74AD9B}" type="presOf" srcId="{BE80C83D-9E39-4411-8D98-33D4C9EF667B}" destId="{AFBA86EC-C7DE-46CA-B976-722E0F9947B8}" srcOrd="0" destOrd="0" presId="urn:microsoft.com/office/officeart/2005/8/layout/vList2"/>
    <dgm:cxn modelId="{AF38627E-89F2-4061-9C84-1877631E19B4}" srcId="{BE80C83D-9E39-4411-8D98-33D4C9EF667B}" destId="{0E785FDF-E2ED-47AD-AAEA-5AFC4B56C9DE}" srcOrd="1" destOrd="0" parTransId="{45AB2B5B-C1FA-449A-82D5-4A1BDB018187}" sibTransId="{5C6FB2CA-AC1F-485D-A3D4-EC9E13FFE29C}"/>
    <dgm:cxn modelId="{1AD84D8C-833C-4559-A8AF-8F9350763F92}" type="presOf" srcId="{F68E99A1-7757-405D-B886-7B1077A37626}" destId="{22EC83D1-7631-4E0D-B8E2-68B7E9F2D494}" srcOrd="0" destOrd="0" presId="urn:microsoft.com/office/officeart/2005/8/layout/vList2"/>
    <dgm:cxn modelId="{1A2BC5A4-0991-4F1D-8869-406927840EFB}" type="presOf" srcId="{0722A7B0-82AD-414F-A8A1-34ED00245620}" destId="{24FC81B7-4D7D-4F4A-8A3C-046854C6628E}" srcOrd="0" destOrd="0" presId="urn:microsoft.com/office/officeart/2005/8/layout/vList2"/>
    <dgm:cxn modelId="{264B81E7-43E9-4D03-A4A9-7457BF83034B}" srcId="{BE80C83D-9E39-4411-8D98-33D4C9EF667B}" destId="{2D3CC95C-CC83-46DB-9018-319A99FF107A}" srcOrd="2" destOrd="0" parTransId="{589858B0-0809-4EBE-9700-465054A98132}" sibTransId="{6221FD57-30C5-4A25-A8EC-A6FCA2E87A48}"/>
    <dgm:cxn modelId="{8C6DE4EC-E054-43A7-A761-ED1C9ADBD1DE}" type="presParOf" srcId="{AFBA86EC-C7DE-46CA-B976-722E0F9947B8}" destId="{22EC83D1-7631-4E0D-B8E2-68B7E9F2D494}" srcOrd="0" destOrd="0" presId="urn:microsoft.com/office/officeart/2005/8/layout/vList2"/>
    <dgm:cxn modelId="{B59C6426-FD53-4115-BE44-5DDAF703E09F}" type="presParOf" srcId="{AFBA86EC-C7DE-46CA-B976-722E0F9947B8}" destId="{FEF40996-3685-4671-9E30-7F94DFC753A0}" srcOrd="1" destOrd="0" presId="urn:microsoft.com/office/officeart/2005/8/layout/vList2"/>
    <dgm:cxn modelId="{96F5335E-E0F0-4BF0-B04A-3E4591840F36}" type="presParOf" srcId="{AFBA86EC-C7DE-46CA-B976-722E0F9947B8}" destId="{F2A19DD4-EEFB-46CB-AE09-E5042AAFC86D}" srcOrd="2" destOrd="0" presId="urn:microsoft.com/office/officeart/2005/8/layout/vList2"/>
    <dgm:cxn modelId="{3B3971BA-F088-4B47-9A84-314F60DD781A}" type="presParOf" srcId="{AFBA86EC-C7DE-46CA-B976-722E0F9947B8}" destId="{047C7349-46AA-4D7C-A316-362420E7E6CE}" srcOrd="3" destOrd="0" presId="urn:microsoft.com/office/officeart/2005/8/layout/vList2"/>
    <dgm:cxn modelId="{FDDE9943-0653-4056-820C-6B5EC6D70E21}" type="presParOf" srcId="{AFBA86EC-C7DE-46CA-B976-722E0F9947B8}" destId="{93DF80BB-B780-4C35-A073-9DEEFC217B5A}" srcOrd="4" destOrd="0" presId="urn:microsoft.com/office/officeart/2005/8/layout/vList2"/>
    <dgm:cxn modelId="{8FCDA1F7-0F00-4FCE-B7C6-876E8DA6BEB9}" type="presParOf" srcId="{AFBA86EC-C7DE-46CA-B976-722E0F9947B8}" destId="{EAE4FCB4-7C82-4E3B-AD35-91BC1B5518E4}" srcOrd="5" destOrd="0" presId="urn:microsoft.com/office/officeart/2005/8/layout/vList2"/>
    <dgm:cxn modelId="{1D592AFB-D665-4A68-9677-104F507E91DC}" type="presParOf" srcId="{AFBA86EC-C7DE-46CA-B976-722E0F9947B8}" destId="{24FC81B7-4D7D-4F4A-8A3C-046854C6628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C7930-CF32-4794-8697-A1D8EAE7E2C9}">
      <dsp:nvSpPr>
        <dsp:cNvPr id="0" name=""/>
        <dsp:cNvSpPr/>
      </dsp:nvSpPr>
      <dsp:spPr>
        <a:xfrm>
          <a:off x="0" y="83047"/>
          <a:ext cx="6254749" cy="98865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Behandel elkaar met respect</a:t>
          </a:r>
          <a:endParaRPr lang="en-US" sz="2600" kern="1200"/>
        </a:p>
      </dsp:txBody>
      <dsp:txXfrm>
        <a:off x="48262" y="131309"/>
        <a:ext cx="6158225" cy="892126"/>
      </dsp:txXfrm>
    </dsp:sp>
    <dsp:sp modelId="{CF8E0C64-E812-4D4F-AB14-194FE308A032}">
      <dsp:nvSpPr>
        <dsp:cNvPr id="0" name=""/>
        <dsp:cNvSpPr/>
      </dsp:nvSpPr>
      <dsp:spPr>
        <a:xfrm>
          <a:off x="0" y="1146577"/>
          <a:ext cx="6254749" cy="988650"/>
        </a:xfrm>
        <a:prstGeom prst="roundRect">
          <a:avLst/>
        </a:prstGeom>
        <a:solidFill>
          <a:schemeClr val="accent2">
            <a:hueOff val="-2122130"/>
            <a:satOff val="-3976"/>
            <a:lumOff val="676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Iedereen heeft recht op een eigen mening</a:t>
          </a:r>
          <a:endParaRPr lang="en-US" sz="2600" kern="1200"/>
        </a:p>
      </dsp:txBody>
      <dsp:txXfrm>
        <a:off x="48262" y="1194839"/>
        <a:ext cx="6158225" cy="892126"/>
      </dsp:txXfrm>
    </dsp:sp>
    <dsp:sp modelId="{2D305B77-434E-4C53-9B3E-339E14083271}">
      <dsp:nvSpPr>
        <dsp:cNvPr id="0" name=""/>
        <dsp:cNvSpPr/>
      </dsp:nvSpPr>
      <dsp:spPr>
        <a:xfrm>
          <a:off x="0" y="2210107"/>
          <a:ext cx="6254749" cy="988650"/>
        </a:xfrm>
        <a:prstGeom prst="roundRect">
          <a:avLst/>
        </a:prstGeom>
        <a:solidFill>
          <a:schemeClr val="accent2">
            <a:hueOff val="-4244261"/>
            <a:satOff val="-7952"/>
            <a:lumOff val="13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Iedereen mag zelf bepalen welke informatie wel of niet gedeeld wordt</a:t>
          </a:r>
          <a:endParaRPr lang="en-US" sz="2600" kern="1200"/>
        </a:p>
      </dsp:txBody>
      <dsp:txXfrm>
        <a:off x="48262" y="2258369"/>
        <a:ext cx="6158225" cy="892126"/>
      </dsp:txXfrm>
    </dsp:sp>
    <dsp:sp modelId="{1ABB5877-0E48-4D94-9EBE-BC821AF076C8}">
      <dsp:nvSpPr>
        <dsp:cNvPr id="0" name=""/>
        <dsp:cNvSpPr/>
      </dsp:nvSpPr>
      <dsp:spPr>
        <a:xfrm>
          <a:off x="0" y="3273637"/>
          <a:ext cx="6254749" cy="988650"/>
        </a:xfrm>
        <a:prstGeom prst="roundRect">
          <a:avLst/>
        </a:prstGeom>
        <a:solidFill>
          <a:schemeClr val="accent2">
            <a:hueOff val="-6366391"/>
            <a:satOff val="-11927"/>
            <a:lumOff val="2029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Persoonlijke ervaringen en opvattingen worden niet verder verteld</a:t>
          </a:r>
          <a:endParaRPr lang="en-US" sz="2600" kern="1200"/>
        </a:p>
      </dsp:txBody>
      <dsp:txXfrm>
        <a:off x="48262" y="3321899"/>
        <a:ext cx="6158225" cy="892126"/>
      </dsp:txXfrm>
    </dsp:sp>
    <dsp:sp modelId="{1B88A76C-2E31-488A-8579-FF93B67D26E5}">
      <dsp:nvSpPr>
        <dsp:cNvPr id="0" name=""/>
        <dsp:cNvSpPr/>
      </dsp:nvSpPr>
      <dsp:spPr>
        <a:xfrm>
          <a:off x="0" y="4337167"/>
          <a:ext cx="6254749" cy="988650"/>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l-NL" sz="2600" kern="1200"/>
            <a:t>Je houd je aandacht bij de les (mobiel uit)</a:t>
          </a:r>
          <a:endParaRPr lang="en-US" sz="2600" kern="1200"/>
        </a:p>
      </dsp:txBody>
      <dsp:txXfrm>
        <a:off x="48262" y="4385429"/>
        <a:ext cx="6158225" cy="892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C83D1-7631-4E0D-B8E2-68B7E9F2D494}">
      <dsp:nvSpPr>
        <dsp:cNvPr id="0" name=""/>
        <dsp:cNvSpPr/>
      </dsp:nvSpPr>
      <dsp:spPr>
        <a:xfrm>
          <a:off x="0" y="162989"/>
          <a:ext cx="6254749" cy="1221041"/>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0" i="0" kern="1200"/>
            <a:t>Soa betekent seksueel overdraagbare aandoening. Een ander woord hiervoor is geslachtsziekte.</a:t>
          </a:r>
          <a:endParaRPr lang="en-US" sz="2300" kern="1200"/>
        </a:p>
      </dsp:txBody>
      <dsp:txXfrm>
        <a:off x="59606" y="222595"/>
        <a:ext cx="6135537" cy="1101829"/>
      </dsp:txXfrm>
    </dsp:sp>
    <dsp:sp modelId="{F2A19DD4-EEFB-46CB-AE09-E5042AAFC86D}">
      <dsp:nvSpPr>
        <dsp:cNvPr id="0" name=""/>
        <dsp:cNvSpPr/>
      </dsp:nvSpPr>
      <dsp:spPr>
        <a:xfrm>
          <a:off x="0" y="1450271"/>
          <a:ext cx="6254749" cy="1221041"/>
        </a:xfrm>
        <a:prstGeom prst="roundRect">
          <a:avLst/>
        </a:prstGeom>
        <a:solidFill>
          <a:schemeClr val="accent2">
            <a:hueOff val="-2829507"/>
            <a:satOff val="-5301"/>
            <a:lumOff val="901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0" i="0" kern="1200"/>
            <a:t>Een soa </a:t>
          </a:r>
          <a:r>
            <a:rPr lang="nl-NL" sz="2300" kern="1200"/>
            <a:t>krijg door contact te hebben met iemand die een soa heeft. Vaak is dit door contact tijdens de seks. </a:t>
          </a:r>
          <a:r>
            <a:rPr lang="nl-NL" sz="2300" b="0" i="0" kern="1200"/>
            <a:t>Vooral als je geen condoom gebruikt.</a:t>
          </a:r>
          <a:endParaRPr lang="en-US" sz="2300" kern="1200"/>
        </a:p>
      </dsp:txBody>
      <dsp:txXfrm>
        <a:off x="59606" y="1509877"/>
        <a:ext cx="6135537" cy="1101829"/>
      </dsp:txXfrm>
    </dsp:sp>
    <dsp:sp modelId="{93DF80BB-B780-4C35-A073-9DEEFC217B5A}">
      <dsp:nvSpPr>
        <dsp:cNvPr id="0" name=""/>
        <dsp:cNvSpPr/>
      </dsp:nvSpPr>
      <dsp:spPr>
        <a:xfrm>
          <a:off x="0" y="2737552"/>
          <a:ext cx="6254749" cy="1221041"/>
        </a:xfrm>
        <a:prstGeom prst="roundRect">
          <a:avLst/>
        </a:prstGeom>
        <a:solidFill>
          <a:schemeClr val="accent2">
            <a:hueOff val="-5659015"/>
            <a:satOff val="-10602"/>
            <a:lumOff val="1803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Het kan iedereen eens overkomen en meestal is het gemakkelijk op te lossen met medicatie.</a:t>
          </a:r>
          <a:endParaRPr lang="en-US" sz="2300" kern="1200"/>
        </a:p>
      </dsp:txBody>
      <dsp:txXfrm>
        <a:off x="59606" y="2797158"/>
        <a:ext cx="6135537" cy="1101829"/>
      </dsp:txXfrm>
    </dsp:sp>
    <dsp:sp modelId="{24FC81B7-4D7D-4F4A-8A3C-046854C6628E}">
      <dsp:nvSpPr>
        <dsp:cNvPr id="0" name=""/>
        <dsp:cNvSpPr/>
      </dsp:nvSpPr>
      <dsp:spPr>
        <a:xfrm>
          <a:off x="0" y="4024833"/>
          <a:ext cx="6254749" cy="1221041"/>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0" i="0" kern="1200"/>
            <a:t>Maar er </a:t>
          </a:r>
          <a:r>
            <a:rPr lang="nl-NL" sz="2300" kern="1200"/>
            <a:t>zijn ook SOA’s waar je heel ziek van kan worden of onvruchtbaar van kan raken.</a:t>
          </a:r>
          <a:endParaRPr lang="en-US" sz="2300" kern="1200"/>
        </a:p>
      </dsp:txBody>
      <dsp:txXfrm>
        <a:off x="59606" y="4084439"/>
        <a:ext cx="6135537" cy="11018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482C1-17F8-4F87-BB4F-3432A386D308}" type="datetimeFigureOut">
              <a:rPr lang="nl-NL" smtClean="0"/>
              <a:t>14-12-2022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7B677-F221-49F1-9956-FB703B04AA42}" type="slidenum">
              <a:rPr lang="nl-NL" smtClean="0"/>
              <a:t>‹nr.›</a:t>
            </a:fld>
            <a:endParaRPr lang="nl-NL"/>
          </a:p>
        </p:txBody>
      </p:sp>
    </p:spTree>
    <p:extLst>
      <p:ext uri="{BB962C8B-B14F-4D97-AF65-F5344CB8AC3E}">
        <p14:creationId xmlns:p14="http://schemas.microsoft.com/office/powerpoint/2010/main" val="302849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C17B677-F221-49F1-9956-FB703B04AA42}" type="slidenum">
              <a:rPr lang="nl-NL" smtClean="0"/>
              <a:t>5</a:t>
            </a:fld>
            <a:endParaRPr lang="nl-NL"/>
          </a:p>
        </p:txBody>
      </p:sp>
    </p:spTree>
    <p:extLst>
      <p:ext uri="{BB962C8B-B14F-4D97-AF65-F5344CB8AC3E}">
        <p14:creationId xmlns:p14="http://schemas.microsoft.com/office/powerpoint/2010/main" val="230523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C17B677-F221-49F1-9956-FB703B04AA42}" type="slidenum">
              <a:rPr lang="nl-NL" smtClean="0"/>
              <a:t>11</a:t>
            </a:fld>
            <a:endParaRPr lang="nl-NL"/>
          </a:p>
        </p:txBody>
      </p:sp>
    </p:spTree>
    <p:extLst>
      <p:ext uri="{BB962C8B-B14F-4D97-AF65-F5344CB8AC3E}">
        <p14:creationId xmlns:p14="http://schemas.microsoft.com/office/powerpoint/2010/main" val="165738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C17B677-F221-49F1-9956-FB703B04AA42}" type="slidenum">
              <a:rPr lang="nl-NL" smtClean="0"/>
              <a:t>12</a:t>
            </a:fld>
            <a:endParaRPr lang="nl-NL"/>
          </a:p>
        </p:txBody>
      </p:sp>
    </p:spTree>
    <p:extLst>
      <p:ext uri="{BB962C8B-B14F-4D97-AF65-F5344CB8AC3E}">
        <p14:creationId xmlns:p14="http://schemas.microsoft.com/office/powerpoint/2010/main" val="45395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D51FF37-63A9-42A6-B168-7BE28D32EF1C}" type="datetimeFigureOut">
              <a:rPr lang="nl-NL" smtClean="0"/>
              <a:t>14-12-2022</a:t>
            </a:fld>
            <a:endParaRPr lang="nl-N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nl-N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F481F7B-B114-4692-A934-46E8CE01C88E}" type="slidenum">
              <a:rPr lang="nl-NL" smtClean="0"/>
              <a:t>‹nr.›</a:t>
            </a:fld>
            <a:endParaRPr lang="nl-N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500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51FF37-63A9-42A6-B168-7BE28D32EF1C}" type="datetimeFigureOut">
              <a:rPr lang="nl-NL" smtClean="0"/>
              <a:t>14-12-2022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F481F7B-B114-4692-A934-46E8CE01C88E}" type="slidenum">
              <a:rPr lang="nl-NL" smtClean="0"/>
              <a:t>‹nr.›</a:t>
            </a:fld>
            <a:endParaRPr lang="nl-NL"/>
          </a:p>
        </p:txBody>
      </p:sp>
    </p:spTree>
    <p:extLst>
      <p:ext uri="{BB962C8B-B14F-4D97-AF65-F5344CB8AC3E}">
        <p14:creationId xmlns:p14="http://schemas.microsoft.com/office/powerpoint/2010/main" val="210729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51FF37-63A9-42A6-B168-7BE28D32EF1C}" type="datetimeFigureOut">
              <a:rPr lang="nl-NL" smtClean="0"/>
              <a:t>14-12-2022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F481F7B-B114-4692-A934-46E8CE01C88E}" type="slidenum">
              <a:rPr lang="nl-NL" smtClean="0"/>
              <a:t>‹nr.›</a:t>
            </a:fld>
            <a:endParaRPr lang="nl-NL"/>
          </a:p>
        </p:txBody>
      </p:sp>
    </p:spTree>
    <p:extLst>
      <p:ext uri="{BB962C8B-B14F-4D97-AF65-F5344CB8AC3E}">
        <p14:creationId xmlns:p14="http://schemas.microsoft.com/office/powerpoint/2010/main" val="326119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51FF37-63A9-42A6-B168-7BE28D32EF1C}" type="datetimeFigureOut">
              <a:rPr lang="nl-NL" smtClean="0"/>
              <a:t>14-12-2022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F481F7B-B114-4692-A934-46E8CE01C88E}" type="slidenum">
              <a:rPr lang="nl-NL" smtClean="0"/>
              <a:t>‹nr.›</a:t>
            </a:fld>
            <a:endParaRPr lang="nl-NL"/>
          </a:p>
        </p:txBody>
      </p:sp>
    </p:spTree>
    <p:extLst>
      <p:ext uri="{BB962C8B-B14F-4D97-AF65-F5344CB8AC3E}">
        <p14:creationId xmlns:p14="http://schemas.microsoft.com/office/powerpoint/2010/main" val="158220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D51FF37-63A9-42A6-B168-7BE28D32EF1C}" type="datetimeFigureOut">
              <a:rPr lang="nl-NL" smtClean="0"/>
              <a:t>14-12-2022</a:t>
            </a:fld>
            <a:endParaRPr lang="nl-N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F481F7B-B114-4692-A934-46E8CE01C88E}" type="slidenum">
              <a:rPr lang="nl-NL" smtClean="0"/>
              <a:t>‹nr.›</a:t>
            </a:fld>
            <a:endParaRPr lang="nl-N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66737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D51FF37-63A9-42A6-B168-7BE28D32EF1C}" type="datetimeFigureOut">
              <a:rPr lang="nl-NL" smtClean="0"/>
              <a:t>14-12-2022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F481F7B-B114-4692-A934-46E8CE01C88E}" type="slidenum">
              <a:rPr lang="nl-NL" smtClean="0"/>
              <a:t>‹nr.›</a:t>
            </a:fld>
            <a:endParaRPr lang="nl-NL"/>
          </a:p>
        </p:txBody>
      </p:sp>
    </p:spTree>
    <p:extLst>
      <p:ext uri="{BB962C8B-B14F-4D97-AF65-F5344CB8AC3E}">
        <p14:creationId xmlns:p14="http://schemas.microsoft.com/office/powerpoint/2010/main" val="28668799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D51FF37-63A9-42A6-B168-7BE28D32EF1C}" type="datetimeFigureOut">
              <a:rPr lang="nl-NL" smtClean="0"/>
              <a:t>14-12-2022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F481F7B-B114-4692-A934-46E8CE01C88E}" type="slidenum">
              <a:rPr lang="nl-NL" smtClean="0"/>
              <a:t>‹nr.›</a:t>
            </a:fld>
            <a:endParaRPr lang="nl-NL"/>
          </a:p>
        </p:txBody>
      </p:sp>
    </p:spTree>
    <p:extLst>
      <p:ext uri="{BB962C8B-B14F-4D97-AF65-F5344CB8AC3E}">
        <p14:creationId xmlns:p14="http://schemas.microsoft.com/office/powerpoint/2010/main" val="23250256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D51FF37-63A9-42A6-B168-7BE28D32EF1C}" type="datetimeFigureOut">
              <a:rPr lang="nl-NL" smtClean="0"/>
              <a:t>14-12-2022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F481F7B-B114-4692-A934-46E8CE01C88E}" type="slidenum">
              <a:rPr lang="nl-NL" smtClean="0"/>
              <a:t>‹nr.›</a:t>
            </a:fld>
            <a:endParaRPr lang="nl-NL"/>
          </a:p>
        </p:txBody>
      </p:sp>
    </p:spTree>
    <p:extLst>
      <p:ext uri="{BB962C8B-B14F-4D97-AF65-F5344CB8AC3E}">
        <p14:creationId xmlns:p14="http://schemas.microsoft.com/office/powerpoint/2010/main" val="316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1FF37-63A9-42A6-B168-7BE28D32EF1C}" type="datetimeFigureOut">
              <a:rPr lang="nl-NL" smtClean="0"/>
              <a:t>14-12-2022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F481F7B-B114-4692-A934-46E8CE01C88E}" type="slidenum">
              <a:rPr lang="nl-NL" smtClean="0"/>
              <a:t>‹nr.›</a:t>
            </a:fld>
            <a:endParaRPr lang="nl-NL"/>
          </a:p>
        </p:txBody>
      </p:sp>
    </p:spTree>
    <p:extLst>
      <p:ext uri="{BB962C8B-B14F-4D97-AF65-F5344CB8AC3E}">
        <p14:creationId xmlns:p14="http://schemas.microsoft.com/office/powerpoint/2010/main" val="189129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CD51FF37-63A9-42A6-B168-7BE28D32EF1C}" type="datetimeFigureOut">
              <a:rPr lang="nl-NL" smtClean="0"/>
              <a:t>14-12-2022</a:t>
            </a:fld>
            <a:endParaRPr lang="nl-NL"/>
          </a:p>
        </p:txBody>
      </p:sp>
      <p:sp>
        <p:nvSpPr>
          <p:cNvPr id="6" name="Footer Placeholder 5"/>
          <p:cNvSpPr>
            <a:spLocks noGrp="1"/>
          </p:cNvSpPr>
          <p:nvPr>
            <p:ph type="ftr" sz="quarter" idx="11"/>
          </p:nvPr>
        </p:nvSpPr>
        <p:spPr>
          <a:xfrm>
            <a:off x="2103620" y="6375679"/>
            <a:ext cx="3482179" cy="345796"/>
          </a:xfrm>
        </p:spPr>
        <p:txBody>
          <a:bodyPr/>
          <a:lstStyle/>
          <a:p>
            <a:endParaRPr lang="nl-NL"/>
          </a:p>
        </p:txBody>
      </p:sp>
      <p:sp>
        <p:nvSpPr>
          <p:cNvPr id="7" name="Slide Number Placeholder 6"/>
          <p:cNvSpPr>
            <a:spLocks noGrp="1"/>
          </p:cNvSpPr>
          <p:nvPr>
            <p:ph type="sldNum" sz="quarter" idx="12"/>
          </p:nvPr>
        </p:nvSpPr>
        <p:spPr>
          <a:xfrm>
            <a:off x="5691014" y="6375679"/>
            <a:ext cx="1232456" cy="345796"/>
          </a:xfrm>
        </p:spPr>
        <p:txBody>
          <a:bodyPr/>
          <a:lstStyle/>
          <a:p>
            <a:fld id="{BF481F7B-B114-4692-A934-46E8CE01C88E}" type="slidenum">
              <a:rPr lang="nl-NL" smtClean="0"/>
              <a:t>‹nr.›</a:t>
            </a:fld>
            <a:endParaRPr lang="nl-N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037992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CD51FF37-63A9-42A6-B168-7BE28D32EF1C}" type="datetimeFigureOut">
              <a:rPr lang="nl-NL" smtClean="0"/>
              <a:t>14-12-2022</a:t>
            </a:fld>
            <a:endParaRPr lang="nl-NL"/>
          </a:p>
        </p:txBody>
      </p:sp>
      <p:sp>
        <p:nvSpPr>
          <p:cNvPr id="6" name="Footer Placeholder 5"/>
          <p:cNvSpPr>
            <a:spLocks noGrp="1"/>
          </p:cNvSpPr>
          <p:nvPr>
            <p:ph type="ftr" sz="quarter" idx="11"/>
          </p:nvPr>
        </p:nvSpPr>
        <p:spPr>
          <a:xfrm>
            <a:off x="2103621" y="6375679"/>
            <a:ext cx="3482178" cy="345796"/>
          </a:xfrm>
        </p:spPr>
        <p:txBody>
          <a:bodyPr/>
          <a:lstStyle/>
          <a:p>
            <a:endParaRPr lang="nl-NL"/>
          </a:p>
        </p:txBody>
      </p:sp>
      <p:sp>
        <p:nvSpPr>
          <p:cNvPr id="7" name="Slide Number Placeholder 6"/>
          <p:cNvSpPr>
            <a:spLocks noGrp="1"/>
          </p:cNvSpPr>
          <p:nvPr>
            <p:ph type="sldNum" sz="quarter" idx="12"/>
          </p:nvPr>
        </p:nvSpPr>
        <p:spPr>
          <a:xfrm>
            <a:off x="5687568" y="6375679"/>
            <a:ext cx="1234440" cy="345796"/>
          </a:xfrm>
        </p:spPr>
        <p:txBody>
          <a:bodyPr/>
          <a:lstStyle/>
          <a:p>
            <a:fld id="{BF481F7B-B114-4692-A934-46E8CE01C88E}" type="slidenum">
              <a:rPr lang="nl-NL" smtClean="0"/>
              <a:t>‹nr.›</a:t>
            </a:fld>
            <a:endParaRPr lang="nl-NL"/>
          </a:p>
        </p:txBody>
      </p:sp>
    </p:spTree>
    <p:extLst>
      <p:ext uri="{BB962C8B-B14F-4D97-AF65-F5344CB8AC3E}">
        <p14:creationId xmlns:p14="http://schemas.microsoft.com/office/powerpoint/2010/main" val="212302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D51FF37-63A9-42A6-B168-7BE28D32EF1C}" type="datetimeFigureOut">
              <a:rPr lang="nl-NL" smtClean="0"/>
              <a:t>14-12-2022</a:t>
            </a:fld>
            <a:endParaRPr lang="nl-N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F481F7B-B114-4692-A934-46E8CE01C88E}" type="slidenum">
              <a:rPr lang="nl-NL" smtClean="0"/>
              <a:t>‹nr.›</a:t>
            </a:fld>
            <a:endParaRPr lang="nl-N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8555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crdownload"/><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wCqY2iVx04A?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ense.info/"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itunes.apple.com/nl/app/beter-in-bed/id877576336?mt=8" TargetMode="External"/><Relationship Id="rId5" Type="http://schemas.openxmlformats.org/officeDocument/2006/relationships/hyperlink" Target="https://play.google.com/store/apps/details?id=com.IJsfontein.SoaAids" TargetMode="External"/><Relationship Id="rId4" Type="http://schemas.openxmlformats.org/officeDocument/2006/relationships/hyperlink" Target="http://www.hoehetmoet.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soaaids.nl/nl/alle-soas/hiv" TargetMode="External"/><Relationship Id="rId13" Type="http://schemas.openxmlformats.org/officeDocument/2006/relationships/hyperlink" Target="https://www.soaaids.nl/nl/alle-soas/syfilis" TargetMode="External"/><Relationship Id="rId3" Type="http://schemas.openxmlformats.org/officeDocument/2006/relationships/hyperlink" Target="https://www.soaaids.nl/nl/alle-soas/genitale-wratten" TargetMode="External"/><Relationship Id="rId7" Type="http://schemas.openxmlformats.org/officeDocument/2006/relationships/hyperlink" Target="https://www.soaaids.nl/nl/alle-soas/trichomonas" TargetMode="External"/><Relationship Id="rId12" Type="http://schemas.openxmlformats.org/officeDocument/2006/relationships/hyperlink" Target="https://www.soaaids.nl/nl/alle-soas/shigella" TargetMode="External"/><Relationship Id="rId2" Type="http://schemas.openxmlformats.org/officeDocument/2006/relationships/hyperlink" Target="https://www.soaaids.nl/nl/alle-soas/chlamydia" TargetMode="External"/><Relationship Id="rId1" Type="http://schemas.openxmlformats.org/officeDocument/2006/relationships/slideLayout" Target="../slideLayouts/slideLayout2.xml"/><Relationship Id="rId6" Type="http://schemas.openxmlformats.org/officeDocument/2006/relationships/hyperlink" Target="https://www.soaaids.nl/nl/alle-soas/hepatitis-b" TargetMode="External"/><Relationship Id="rId11" Type="http://schemas.openxmlformats.org/officeDocument/2006/relationships/hyperlink" Target="https://www.soaaids.nl/nl/alle-soas/schurft" TargetMode="External"/><Relationship Id="rId5" Type="http://schemas.openxmlformats.org/officeDocument/2006/relationships/hyperlink" Target="https://www.soaaids.nl/nl/alle-soas/herpes-genitalis" TargetMode="External"/><Relationship Id="rId10" Type="http://schemas.openxmlformats.org/officeDocument/2006/relationships/hyperlink" Target="https://www.soaaids.nl/nl/alle-soas/schaamluis" TargetMode="External"/><Relationship Id="rId4" Type="http://schemas.openxmlformats.org/officeDocument/2006/relationships/hyperlink" Target="https://www.soaaids.nl/nl/alle-soas/gonorroe" TargetMode="External"/><Relationship Id="rId9" Type="http://schemas.openxmlformats.org/officeDocument/2006/relationships/hyperlink" Target="https://www.soaaids.nl/nl/alle-soas/hp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916D041-4553-4CDA-B44A-34C763D17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B19F5142-8834-455D-AF81-A3C562B69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5668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D3F3323E-17FD-41CA-B632-A32DC5EDC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6">
            <a:extLst>
              <a:ext uri="{FF2B5EF4-FFF2-40B4-BE49-F238E27FC236}">
                <a16:creationId xmlns:a16="http://schemas.microsoft.com/office/drawing/2014/main" id="{1F0D9B0E-E48B-450C-9134-0435D96D0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0228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6374A421-6ED1-4666-A927-C57F65FE483A}"/>
              </a:ext>
            </a:extLst>
          </p:cNvPr>
          <p:cNvSpPr>
            <a:spLocks noGrp="1"/>
          </p:cNvSpPr>
          <p:nvPr>
            <p:ph type="ctrTitle"/>
          </p:nvPr>
        </p:nvSpPr>
        <p:spPr>
          <a:xfrm>
            <a:off x="595950" y="1098388"/>
            <a:ext cx="6648249" cy="4394988"/>
          </a:xfrm>
        </p:spPr>
        <p:txBody>
          <a:bodyPr>
            <a:normAutofit/>
          </a:bodyPr>
          <a:lstStyle/>
          <a:p>
            <a:r>
              <a:rPr lang="nl-NL" sz="5400" dirty="0">
                <a:solidFill>
                  <a:srgbClr val="00B050"/>
                </a:solidFill>
              </a:rPr>
              <a:t>Seks</a:t>
            </a:r>
            <a:br>
              <a:rPr lang="nl-NL" sz="5400" dirty="0">
                <a:solidFill>
                  <a:srgbClr val="00B050"/>
                </a:solidFill>
              </a:rPr>
            </a:br>
            <a:r>
              <a:rPr lang="nl-NL" sz="5400" dirty="0">
                <a:solidFill>
                  <a:srgbClr val="00B050"/>
                </a:solidFill>
              </a:rPr>
              <a:t>&amp; </a:t>
            </a:r>
            <a:br>
              <a:rPr lang="nl-NL" sz="5400" dirty="0">
                <a:solidFill>
                  <a:srgbClr val="00B050"/>
                </a:solidFill>
              </a:rPr>
            </a:br>
            <a:r>
              <a:rPr lang="nl-NL" sz="5400" dirty="0">
                <a:solidFill>
                  <a:srgbClr val="00B050"/>
                </a:solidFill>
              </a:rPr>
              <a:t>Veiligheid</a:t>
            </a:r>
          </a:p>
        </p:txBody>
      </p:sp>
      <p:sp>
        <p:nvSpPr>
          <p:cNvPr id="3" name="Ondertitel 2">
            <a:extLst>
              <a:ext uri="{FF2B5EF4-FFF2-40B4-BE49-F238E27FC236}">
                <a16:creationId xmlns:a16="http://schemas.microsoft.com/office/drawing/2014/main" id="{3E22C076-EE9F-47F4-A47A-C077A9ED3B70}"/>
              </a:ext>
            </a:extLst>
          </p:cNvPr>
          <p:cNvSpPr>
            <a:spLocks noGrp="1"/>
          </p:cNvSpPr>
          <p:nvPr>
            <p:ph type="subTitle" idx="1"/>
          </p:nvPr>
        </p:nvSpPr>
        <p:spPr>
          <a:xfrm>
            <a:off x="595950" y="5924766"/>
            <a:ext cx="6648249" cy="476921"/>
          </a:xfrm>
        </p:spPr>
        <p:txBody>
          <a:bodyPr>
            <a:normAutofit/>
          </a:bodyPr>
          <a:lstStyle/>
          <a:p>
            <a:r>
              <a:rPr lang="nl-NL"/>
              <a:t>Burgerschap: de vitale dimensie</a:t>
            </a:r>
          </a:p>
        </p:txBody>
      </p:sp>
      <p:pic>
        <p:nvPicPr>
          <p:cNvPr id="5" name="Picture 4">
            <a:extLst>
              <a:ext uri="{FF2B5EF4-FFF2-40B4-BE49-F238E27FC236}">
                <a16:creationId xmlns:a16="http://schemas.microsoft.com/office/drawing/2014/main" id="{5355E2B1-508F-36CF-6169-B07EE828D412}"/>
              </a:ext>
            </a:extLst>
          </p:cNvPr>
          <p:cNvPicPr>
            <a:picLocks noChangeAspect="1"/>
          </p:cNvPicPr>
          <p:nvPr/>
        </p:nvPicPr>
        <p:blipFill rotWithShape="1">
          <a:blip r:embed="rId2">
            <a:extLst>
              <a:ext uri="{28A0092B-C50C-407E-A947-70E740481C1C}">
                <a14:useLocalDpi xmlns:a14="http://schemas.microsoft.com/office/drawing/2010/main" val="0"/>
              </a:ext>
            </a:extLst>
          </a:blip>
          <a:srcRect l="20347" r="34536" b="-1"/>
          <a:stretch/>
        </p:blipFill>
        <p:spPr>
          <a:xfrm>
            <a:off x="7556684" y="10"/>
            <a:ext cx="4635315" cy="6857989"/>
          </a:xfrm>
          <a:prstGeom prst="rect">
            <a:avLst/>
          </a:prstGeom>
        </p:spPr>
      </p:pic>
    </p:spTree>
    <p:extLst>
      <p:ext uri="{BB962C8B-B14F-4D97-AF65-F5344CB8AC3E}">
        <p14:creationId xmlns:p14="http://schemas.microsoft.com/office/powerpoint/2010/main" val="330756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Chlamydia en Gonorroe - Spoedtest.nl">
            <a:extLst>
              <a:ext uri="{FF2B5EF4-FFF2-40B4-BE49-F238E27FC236}">
                <a16:creationId xmlns:a16="http://schemas.microsoft.com/office/drawing/2014/main" id="{92FE93EE-143E-42E1-38FF-5D0AD63B8E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18" r="24897" b="-1"/>
          <a:stretch/>
        </p:blipFill>
        <p:spPr bwMode="auto">
          <a:xfrm>
            <a:off x="7338646"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el 1">
            <a:extLst>
              <a:ext uri="{FF2B5EF4-FFF2-40B4-BE49-F238E27FC236}">
                <a16:creationId xmlns:a16="http://schemas.microsoft.com/office/drawing/2014/main" id="{BD99C0E4-AFC2-938E-BF6A-8B159A93D0B6}"/>
              </a:ext>
            </a:extLst>
          </p:cNvPr>
          <p:cNvSpPr>
            <a:spLocks noGrp="1"/>
          </p:cNvSpPr>
          <p:nvPr>
            <p:ph type="title"/>
          </p:nvPr>
        </p:nvSpPr>
        <p:spPr>
          <a:xfrm>
            <a:off x="765051" y="382385"/>
            <a:ext cx="6015897" cy="1492132"/>
          </a:xfrm>
        </p:spPr>
        <p:txBody>
          <a:bodyPr>
            <a:normAutofit/>
          </a:bodyPr>
          <a:lstStyle/>
          <a:p>
            <a:r>
              <a:rPr lang="nl-NL" dirty="0"/>
              <a:t>Soa’s testen</a:t>
            </a:r>
          </a:p>
        </p:txBody>
      </p:sp>
      <p:sp>
        <p:nvSpPr>
          <p:cNvPr id="1033" name="Rectangle 1032">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C6E852A8-5A79-D248-0A01-9FC804A9767E}"/>
              </a:ext>
            </a:extLst>
          </p:cNvPr>
          <p:cNvSpPr>
            <a:spLocks noGrp="1"/>
          </p:cNvSpPr>
          <p:nvPr>
            <p:ph idx="1"/>
          </p:nvPr>
        </p:nvSpPr>
        <p:spPr>
          <a:xfrm>
            <a:off x="765051" y="2286001"/>
            <a:ext cx="6015897" cy="3593591"/>
          </a:xfrm>
        </p:spPr>
        <p:txBody>
          <a:bodyPr>
            <a:normAutofit fontScale="92500" lnSpcReduction="20000"/>
          </a:bodyPr>
          <a:lstStyle/>
          <a:p>
            <a:pPr marL="0" indent="0">
              <a:buNone/>
            </a:pPr>
            <a:r>
              <a:rPr lang="nl-NL" b="0" i="0" dirty="0">
                <a:solidFill>
                  <a:schemeClr val="tx2"/>
                </a:solidFill>
                <a:effectLst/>
              </a:rPr>
              <a:t>Je herkent een </a:t>
            </a:r>
            <a:r>
              <a:rPr lang="nl-NL" dirty="0">
                <a:solidFill>
                  <a:schemeClr val="tx2"/>
                </a:solidFill>
              </a:rPr>
              <a:t>SOA aan </a:t>
            </a:r>
            <a:r>
              <a:rPr lang="nl-NL" b="0" i="0" dirty="0">
                <a:solidFill>
                  <a:schemeClr val="tx2"/>
                </a:solidFill>
                <a:effectLst/>
              </a:rPr>
              <a:t>vervelende klachten zoals jeuk, slijm, pus, wratjes, blaasjes of wondjes. Of pijn bij het plassen. Dit is alleen niet altijd het geval!</a:t>
            </a:r>
          </a:p>
          <a:p>
            <a:pPr>
              <a:buFont typeface="Arial" panose="020B0604020202020204" pitchFamily="34" charset="0"/>
              <a:buChar char="•"/>
            </a:pPr>
            <a:endParaRPr lang="nl-NL" dirty="0">
              <a:solidFill>
                <a:schemeClr val="tx2"/>
              </a:solidFill>
            </a:endParaRPr>
          </a:p>
          <a:p>
            <a:pPr>
              <a:buFont typeface="Arial" panose="020B0604020202020204" pitchFamily="34" charset="0"/>
              <a:buChar char="•"/>
            </a:pPr>
            <a:r>
              <a:rPr lang="nl-NL" dirty="0">
                <a:solidFill>
                  <a:schemeClr val="tx2"/>
                </a:solidFill>
              </a:rPr>
              <a:t>De enige manier om zeker te zijn dat je geen SOA hebt, is door te testen.</a:t>
            </a:r>
            <a:endParaRPr lang="nl-NL" b="0" i="0" dirty="0">
              <a:solidFill>
                <a:schemeClr val="tx2"/>
              </a:solidFill>
              <a:effectLst/>
            </a:endParaRPr>
          </a:p>
          <a:p>
            <a:endParaRPr lang="nl-NL" dirty="0">
              <a:solidFill>
                <a:schemeClr val="tx2"/>
              </a:solidFill>
            </a:endParaRPr>
          </a:p>
          <a:p>
            <a:r>
              <a:rPr lang="nl-NL" dirty="0">
                <a:solidFill>
                  <a:schemeClr val="tx2"/>
                </a:solidFill>
              </a:rPr>
              <a:t>Je kan je gratis laten testen bij de GGD (lange wachtlijst) </a:t>
            </a:r>
          </a:p>
          <a:p>
            <a:pPr marL="0" indent="0">
              <a:buNone/>
            </a:pPr>
            <a:endParaRPr lang="nl-NL" dirty="0">
              <a:solidFill>
                <a:schemeClr val="tx2"/>
              </a:solidFill>
            </a:endParaRPr>
          </a:p>
          <a:p>
            <a:r>
              <a:rPr lang="nl-NL" dirty="0">
                <a:solidFill>
                  <a:schemeClr val="tx2"/>
                </a:solidFill>
              </a:rPr>
              <a:t>Of tegen betaling bij je huisarts (door de arts zelf of met een thuiskit)</a:t>
            </a:r>
          </a:p>
          <a:p>
            <a:endParaRPr lang="nl-NL" dirty="0"/>
          </a:p>
        </p:txBody>
      </p:sp>
    </p:spTree>
    <p:extLst>
      <p:ext uri="{BB962C8B-B14F-4D97-AF65-F5344CB8AC3E}">
        <p14:creationId xmlns:p14="http://schemas.microsoft.com/office/powerpoint/2010/main" val="210879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35783-EF85-9440-708D-2E7038266BFD}"/>
              </a:ext>
            </a:extLst>
          </p:cNvPr>
          <p:cNvSpPr>
            <a:spLocks noGrp="1"/>
          </p:cNvSpPr>
          <p:nvPr>
            <p:ph type="title"/>
          </p:nvPr>
        </p:nvSpPr>
        <p:spPr>
          <a:xfrm>
            <a:off x="1231357" y="697767"/>
            <a:ext cx="9962300" cy="1320855"/>
          </a:xfrm>
        </p:spPr>
        <p:txBody>
          <a:bodyPr>
            <a:normAutofit/>
          </a:bodyPr>
          <a:lstStyle/>
          <a:p>
            <a:r>
              <a:rPr lang="nl-NL" sz="2800" dirty="0"/>
              <a:t>Weet jij welk Voorbehoedsmiddel hier is afgebeeld?</a:t>
            </a:r>
          </a:p>
        </p:txBody>
      </p:sp>
      <p:pic>
        <p:nvPicPr>
          <p:cNvPr id="5" name="Tijdelijke aanduiding voor inhoud 4" descr="Afbeelding met tekst&#10;&#10;Automatisch gegenereerde beschrijving">
            <a:extLst>
              <a:ext uri="{FF2B5EF4-FFF2-40B4-BE49-F238E27FC236}">
                <a16:creationId xmlns:a16="http://schemas.microsoft.com/office/drawing/2014/main" id="{8032EC6E-113C-AAD5-6BC4-48E01ECC09D2}"/>
              </a:ext>
            </a:extLst>
          </p:cNvPr>
          <p:cNvPicPr>
            <a:picLocks noChangeAspect="1"/>
          </p:cNvPicPr>
          <p:nvPr/>
        </p:nvPicPr>
        <p:blipFill rotWithShape="1">
          <a:blip r:embed="rId3">
            <a:extLst>
              <a:ext uri="{28A0092B-C50C-407E-A947-70E740481C1C}">
                <a14:useLocalDpi xmlns:a14="http://schemas.microsoft.com/office/drawing/2010/main" val="0"/>
              </a:ext>
            </a:extLst>
          </a:blip>
          <a:srcRect t="18092" b="31025"/>
          <a:stretch/>
        </p:blipFill>
        <p:spPr>
          <a:xfrm>
            <a:off x="1513840" y="1989328"/>
            <a:ext cx="9679817" cy="4930849"/>
          </a:xfrm>
          <a:prstGeom prst="rect">
            <a:avLst/>
          </a:prstGeom>
        </p:spPr>
      </p:pic>
      <p:sp>
        <p:nvSpPr>
          <p:cNvPr id="9" name="Content Placeholder 8">
            <a:extLst>
              <a:ext uri="{FF2B5EF4-FFF2-40B4-BE49-F238E27FC236}">
                <a16:creationId xmlns:a16="http://schemas.microsoft.com/office/drawing/2014/main" id="{CA044452-3D38-CF08-103C-152C8AC6A88D}"/>
              </a:ext>
            </a:extLst>
          </p:cNvPr>
          <p:cNvSpPr>
            <a:spLocks noGrp="1"/>
          </p:cNvSpPr>
          <p:nvPr>
            <p:ph idx="1"/>
          </p:nvPr>
        </p:nvSpPr>
        <p:spPr>
          <a:xfrm>
            <a:off x="2094958" y="3645411"/>
            <a:ext cx="9850539" cy="987550"/>
          </a:xfrm>
        </p:spPr>
        <p:txBody>
          <a:bodyPr>
            <a:normAutofit/>
          </a:bodyPr>
          <a:lstStyle/>
          <a:p>
            <a:pPr marL="0" indent="0">
              <a:buNone/>
            </a:pPr>
            <a:r>
              <a:rPr lang="en-US" dirty="0">
                <a:solidFill>
                  <a:srgbClr val="000000"/>
                </a:solidFill>
              </a:rPr>
              <a:t>     1	      2	         3		   4	        5		6	       7</a:t>
            </a:r>
          </a:p>
        </p:txBody>
      </p:sp>
      <p:sp>
        <p:nvSpPr>
          <p:cNvPr id="6" name="Tekstvak 5">
            <a:extLst>
              <a:ext uri="{FF2B5EF4-FFF2-40B4-BE49-F238E27FC236}">
                <a16:creationId xmlns:a16="http://schemas.microsoft.com/office/drawing/2014/main" id="{01B688DA-3D1A-D2E8-80CD-2AA6D5BE4491}"/>
              </a:ext>
            </a:extLst>
          </p:cNvPr>
          <p:cNvSpPr txBox="1"/>
          <p:nvPr/>
        </p:nvSpPr>
        <p:spPr>
          <a:xfrm>
            <a:off x="1910080" y="5953760"/>
            <a:ext cx="8910320" cy="369332"/>
          </a:xfrm>
          <a:prstGeom prst="rect">
            <a:avLst/>
          </a:prstGeom>
          <a:noFill/>
        </p:spPr>
        <p:txBody>
          <a:bodyPr wrap="square" rtlCol="0">
            <a:spAutoFit/>
          </a:bodyPr>
          <a:lstStyle/>
          <a:p>
            <a:r>
              <a:rPr lang="nl-NL" dirty="0"/>
              <a:t>          8			     9			10			11			12			13</a:t>
            </a:r>
          </a:p>
        </p:txBody>
      </p:sp>
    </p:spTree>
    <p:extLst>
      <p:ext uri="{BB962C8B-B14F-4D97-AF65-F5344CB8AC3E}">
        <p14:creationId xmlns:p14="http://schemas.microsoft.com/office/powerpoint/2010/main" val="380123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35783-EF85-9440-708D-2E7038266BFD}"/>
              </a:ext>
            </a:extLst>
          </p:cNvPr>
          <p:cNvSpPr>
            <a:spLocks noGrp="1"/>
          </p:cNvSpPr>
          <p:nvPr>
            <p:ph type="title"/>
          </p:nvPr>
        </p:nvSpPr>
        <p:spPr>
          <a:xfrm>
            <a:off x="1231357" y="632941"/>
            <a:ext cx="9962300" cy="1320855"/>
          </a:xfrm>
        </p:spPr>
        <p:txBody>
          <a:bodyPr>
            <a:normAutofit/>
          </a:bodyPr>
          <a:lstStyle/>
          <a:p>
            <a:pPr algn="ctr"/>
            <a:r>
              <a:rPr lang="nl-NL" sz="2800" dirty="0"/>
              <a:t>Weet jij welk Voorbehoedsmiddel hier is afgebeeld?</a:t>
            </a:r>
            <a:br>
              <a:rPr lang="nl-NL" sz="2800" dirty="0"/>
            </a:br>
            <a:r>
              <a:rPr lang="nl-NL" sz="2000" dirty="0"/>
              <a:t>Welke zijn het meest betrouwbaar en welke het minst?</a:t>
            </a:r>
          </a:p>
        </p:txBody>
      </p:sp>
      <p:pic>
        <p:nvPicPr>
          <p:cNvPr id="5" name="Tijdelijke aanduiding voor inhoud 4" descr="Afbeelding met tekst&#10;&#10;Automatisch gegenereerde beschrijving">
            <a:extLst>
              <a:ext uri="{FF2B5EF4-FFF2-40B4-BE49-F238E27FC236}">
                <a16:creationId xmlns:a16="http://schemas.microsoft.com/office/drawing/2014/main" id="{8032EC6E-113C-AAD5-6BC4-48E01ECC09D2}"/>
              </a:ext>
            </a:extLst>
          </p:cNvPr>
          <p:cNvPicPr>
            <a:picLocks noChangeAspect="1"/>
          </p:cNvPicPr>
          <p:nvPr/>
        </p:nvPicPr>
        <p:blipFill rotWithShape="1">
          <a:blip r:embed="rId3">
            <a:extLst>
              <a:ext uri="{28A0092B-C50C-407E-A947-70E740481C1C}">
                <a14:useLocalDpi xmlns:a14="http://schemas.microsoft.com/office/drawing/2010/main" val="0"/>
              </a:ext>
            </a:extLst>
          </a:blip>
          <a:srcRect t="18092" b="31025"/>
          <a:stretch/>
        </p:blipFill>
        <p:spPr>
          <a:xfrm>
            <a:off x="1513840" y="1989328"/>
            <a:ext cx="9679817" cy="4930849"/>
          </a:xfrm>
          <a:prstGeom prst="rect">
            <a:avLst/>
          </a:prstGeom>
        </p:spPr>
      </p:pic>
      <p:sp>
        <p:nvSpPr>
          <p:cNvPr id="9" name="Content Placeholder 8">
            <a:extLst>
              <a:ext uri="{FF2B5EF4-FFF2-40B4-BE49-F238E27FC236}">
                <a16:creationId xmlns:a16="http://schemas.microsoft.com/office/drawing/2014/main" id="{CA044452-3D38-CF08-103C-152C8AC6A88D}"/>
              </a:ext>
            </a:extLst>
          </p:cNvPr>
          <p:cNvSpPr>
            <a:spLocks noGrp="1"/>
          </p:cNvSpPr>
          <p:nvPr>
            <p:ph idx="1"/>
          </p:nvPr>
        </p:nvSpPr>
        <p:spPr>
          <a:xfrm>
            <a:off x="1910080" y="3645411"/>
            <a:ext cx="9850539" cy="987550"/>
          </a:xfrm>
        </p:spPr>
        <p:txBody>
          <a:bodyPr>
            <a:normAutofit/>
          </a:bodyPr>
          <a:lstStyle/>
          <a:p>
            <a:pPr marL="0" indent="0">
              <a:buNone/>
            </a:pPr>
            <a:r>
              <a:rPr lang="en-US" sz="1600" dirty="0" err="1">
                <a:solidFill>
                  <a:srgbClr val="000000"/>
                </a:solidFill>
              </a:rPr>
              <a:t>Condoom</a:t>
            </a:r>
            <a:r>
              <a:rPr lang="en-US" sz="1600" dirty="0">
                <a:solidFill>
                  <a:srgbClr val="000000"/>
                </a:solidFill>
              </a:rPr>
              <a:t> 	      </a:t>
            </a:r>
            <a:r>
              <a:rPr lang="en-US" sz="1600" dirty="0" err="1">
                <a:solidFill>
                  <a:srgbClr val="000000"/>
                </a:solidFill>
              </a:rPr>
              <a:t>Vrouwen</a:t>
            </a:r>
            <a:r>
              <a:rPr lang="en-US" sz="1600" dirty="0">
                <a:solidFill>
                  <a:srgbClr val="000000"/>
                </a:solidFill>
              </a:rPr>
              <a:t>           De </a:t>
            </a:r>
            <a:r>
              <a:rPr lang="en-US" sz="1600" dirty="0" err="1">
                <a:solidFill>
                  <a:srgbClr val="000000"/>
                </a:solidFill>
              </a:rPr>
              <a:t>pil</a:t>
            </a:r>
            <a:r>
              <a:rPr lang="en-US" sz="1600" dirty="0">
                <a:solidFill>
                  <a:srgbClr val="000000"/>
                </a:solidFill>
              </a:rPr>
              <a:t>   	</a:t>
            </a:r>
            <a:r>
              <a:rPr lang="en-US" sz="1600" dirty="0" err="1">
                <a:solidFill>
                  <a:srgbClr val="000000"/>
                </a:solidFill>
              </a:rPr>
              <a:t>Hormoonring</a:t>
            </a:r>
            <a:r>
              <a:rPr lang="en-US" sz="1600" dirty="0">
                <a:solidFill>
                  <a:srgbClr val="000000"/>
                </a:solidFill>
              </a:rPr>
              <a:t>         </a:t>
            </a:r>
            <a:r>
              <a:rPr lang="en-US" sz="1600" dirty="0" err="1">
                <a:solidFill>
                  <a:srgbClr val="000000"/>
                </a:solidFill>
              </a:rPr>
              <a:t>Spiraal</a:t>
            </a:r>
            <a:r>
              <a:rPr lang="en-US" sz="1600" dirty="0">
                <a:solidFill>
                  <a:srgbClr val="000000"/>
                </a:solidFill>
              </a:rPr>
              <a:t>	</a:t>
            </a:r>
            <a:r>
              <a:rPr lang="en-US" sz="1600" dirty="0" err="1">
                <a:solidFill>
                  <a:srgbClr val="000000"/>
                </a:solidFill>
              </a:rPr>
              <a:t>Prikpil</a:t>
            </a:r>
            <a:r>
              <a:rPr lang="en-US" sz="1600" dirty="0">
                <a:solidFill>
                  <a:srgbClr val="000000"/>
                </a:solidFill>
              </a:rPr>
              <a:t>    </a:t>
            </a:r>
            <a:r>
              <a:rPr lang="en-US" dirty="0">
                <a:solidFill>
                  <a:srgbClr val="000000"/>
                </a:solidFill>
              </a:rPr>
              <a:t>   </a:t>
            </a:r>
            <a:r>
              <a:rPr lang="en-US" sz="1800" dirty="0" err="1">
                <a:solidFill>
                  <a:srgbClr val="000000"/>
                </a:solidFill>
              </a:rPr>
              <a:t>Sterralisatie</a:t>
            </a:r>
            <a:endParaRPr lang="en-US" sz="1800" dirty="0">
              <a:solidFill>
                <a:srgbClr val="000000"/>
              </a:solidFill>
            </a:endParaRPr>
          </a:p>
          <a:p>
            <a:pPr marL="0" indent="0">
              <a:buNone/>
            </a:pPr>
            <a:r>
              <a:rPr lang="en-US" sz="1800" dirty="0">
                <a:solidFill>
                  <a:srgbClr val="000000"/>
                </a:solidFill>
              </a:rPr>
              <a:t>	     </a:t>
            </a:r>
            <a:r>
              <a:rPr lang="en-US" sz="1600" dirty="0" err="1">
                <a:solidFill>
                  <a:srgbClr val="000000"/>
                </a:solidFill>
              </a:rPr>
              <a:t>Condoom</a:t>
            </a:r>
            <a:endParaRPr lang="en-US" sz="1600" dirty="0">
              <a:solidFill>
                <a:srgbClr val="000000"/>
              </a:solidFill>
            </a:endParaRPr>
          </a:p>
          <a:p>
            <a:pPr marL="0" indent="0">
              <a:buNone/>
            </a:pPr>
            <a:endParaRPr lang="en-US" sz="1800" dirty="0">
              <a:solidFill>
                <a:srgbClr val="000000"/>
              </a:solidFill>
            </a:endParaRPr>
          </a:p>
        </p:txBody>
      </p:sp>
      <p:sp>
        <p:nvSpPr>
          <p:cNvPr id="6" name="Tekstvak 5">
            <a:extLst>
              <a:ext uri="{FF2B5EF4-FFF2-40B4-BE49-F238E27FC236}">
                <a16:creationId xmlns:a16="http://schemas.microsoft.com/office/drawing/2014/main" id="{01B688DA-3D1A-D2E8-80CD-2AA6D5BE4491}"/>
              </a:ext>
            </a:extLst>
          </p:cNvPr>
          <p:cNvSpPr txBox="1"/>
          <p:nvPr/>
        </p:nvSpPr>
        <p:spPr>
          <a:xfrm>
            <a:off x="1513841" y="6024880"/>
            <a:ext cx="9679816" cy="338554"/>
          </a:xfrm>
          <a:prstGeom prst="rect">
            <a:avLst/>
          </a:prstGeom>
          <a:noFill/>
        </p:spPr>
        <p:txBody>
          <a:bodyPr wrap="square" rtlCol="0">
            <a:spAutoFit/>
          </a:bodyPr>
          <a:lstStyle/>
          <a:p>
            <a:r>
              <a:rPr lang="nl-NL" sz="1600" dirty="0"/>
              <a:t>Hormoonstaafje	    Terugtrekken	  Kalendermethode  Vaginale douche  Hormoonpleister  Baarmoederkapje</a:t>
            </a:r>
          </a:p>
        </p:txBody>
      </p:sp>
    </p:spTree>
    <p:extLst>
      <p:ext uri="{BB962C8B-B14F-4D97-AF65-F5344CB8AC3E}">
        <p14:creationId xmlns:p14="http://schemas.microsoft.com/office/powerpoint/2010/main" val="40079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E5A6A-A80B-9470-A226-F179D90781EE}"/>
              </a:ext>
            </a:extLst>
          </p:cNvPr>
          <p:cNvSpPr>
            <a:spLocks noGrp="1"/>
          </p:cNvSpPr>
          <p:nvPr>
            <p:ph type="title"/>
          </p:nvPr>
        </p:nvSpPr>
        <p:spPr>
          <a:xfrm>
            <a:off x="1251678" y="727825"/>
            <a:ext cx="10178322" cy="1492132"/>
          </a:xfrm>
        </p:spPr>
        <p:txBody>
          <a:bodyPr/>
          <a:lstStyle/>
          <a:p>
            <a:pPr algn="ctr"/>
            <a:r>
              <a:rPr lang="nl-NL" sz="3200" dirty="0"/>
              <a:t>K</a:t>
            </a:r>
            <a:r>
              <a:rPr lang="nl-NL" sz="2800" dirty="0"/>
              <a:t>ies een anticonceptie middel dat bij je past!</a:t>
            </a:r>
          </a:p>
        </p:txBody>
      </p:sp>
      <p:sp>
        <p:nvSpPr>
          <p:cNvPr id="3" name="Tijdelijke aanduiding voor inhoud 2">
            <a:extLst>
              <a:ext uri="{FF2B5EF4-FFF2-40B4-BE49-F238E27FC236}">
                <a16:creationId xmlns:a16="http://schemas.microsoft.com/office/drawing/2014/main" id="{D6FDC2AF-C57D-96D2-03B2-50A82A378ED9}"/>
              </a:ext>
            </a:extLst>
          </p:cNvPr>
          <p:cNvSpPr>
            <a:spLocks noGrp="1"/>
          </p:cNvSpPr>
          <p:nvPr>
            <p:ph idx="1"/>
          </p:nvPr>
        </p:nvSpPr>
        <p:spPr>
          <a:xfrm>
            <a:off x="3314158" y="5943600"/>
            <a:ext cx="10178322" cy="616712"/>
          </a:xfrm>
        </p:spPr>
        <p:txBody>
          <a:bodyPr/>
          <a:lstStyle/>
          <a:p>
            <a:r>
              <a:rPr lang="nl-NL" dirty="0"/>
              <a:t>https://www.youtube.com/watch?v=wCqY2iVx04A</a:t>
            </a:r>
          </a:p>
        </p:txBody>
      </p:sp>
      <p:pic>
        <p:nvPicPr>
          <p:cNvPr id="4" name="Onlinemedia 3" title="De Vrij Veilige Dating Show – Merel &amp; Skip">
            <a:hlinkClick r:id="" action="ppaction://media"/>
            <a:extLst>
              <a:ext uri="{FF2B5EF4-FFF2-40B4-BE49-F238E27FC236}">
                <a16:creationId xmlns:a16="http://schemas.microsoft.com/office/drawing/2014/main" id="{D9DC25E0-580C-E8EA-EEF3-9BE44F50C37A}"/>
              </a:ext>
            </a:extLst>
          </p:cNvPr>
          <p:cNvPicPr>
            <a:picLocks noRot="1" noChangeAspect="1"/>
          </p:cNvPicPr>
          <p:nvPr>
            <a:videoFile r:link="rId1"/>
          </p:nvPr>
        </p:nvPicPr>
        <p:blipFill>
          <a:blip r:embed="rId3"/>
          <a:stretch>
            <a:fillRect/>
          </a:stretch>
        </p:blipFill>
        <p:spPr>
          <a:xfrm>
            <a:off x="3385717" y="1834489"/>
            <a:ext cx="6175842" cy="3489351"/>
          </a:xfrm>
          <a:prstGeom prst="rect">
            <a:avLst/>
          </a:prstGeom>
        </p:spPr>
      </p:pic>
    </p:spTree>
    <p:extLst>
      <p:ext uri="{BB962C8B-B14F-4D97-AF65-F5344CB8AC3E}">
        <p14:creationId xmlns:p14="http://schemas.microsoft.com/office/powerpoint/2010/main" val="8975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elk anticonceptiemiddel is geschikt voor mij? - Rutgers">
            <a:extLst>
              <a:ext uri="{FF2B5EF4-FFF2-40B4-BE49-F238E27FC236}">
                <a16:creationId xmlns:a16="http://schemas.microsoft.com/office/drawing/2014/main" id="{CF9AF8F7-B479-519E-E814-24F063B0A8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0682" y="-467555"/>
            <a:ext cx="10791318" cy="761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3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1511F-51A6-4B03-9BD2-6F140C0ED0D5}"/>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000C9575-7527-4F6F-A47F-29EBFBD7C674}"/>
              </a:ext>
            </a:extLst>
          </p:cNvPr>
          <p:cNvSpPr>
            <a:spLocks noGrp="1"/>
          </p:cNvSpPr>
          <p:nvPr>
            <p:ph idx="1"/>
          </p:nvPr>
        </p:nvSpPr>
        <p:spPr/>
        <p:txBody>
          <a:bodyPr>
            <a:normAutofit fontScale="85000" lnSpcReduction="20000"/>
          </a:bodyPr>
          <a:lstStyle/>
          <a:p>
            <a:pPr marL="0" indent="0">
              <a:buNone/>
            </a:pPr>
            <a:endParaRPr lang="nl-NL" sz="2400" b="1" dirty="0">
              <a:latin typeface="Arial"/>
              <a:cs typeface="Arial"/>
            </a:endParaRPr>
          </a:p>
          <a:p>
            <a:pPr marL="0" indent="0">
              <a:buNone/>
            </a:pPr>
            <a:r>
              <a:rPr lang="nl-NL" sz="2400" b="1" dirty="0">
                <a:latin typeface="Arial"/>
                <a:cs typeface="Arial"/>
              </a:rPr>
              <a:t>Voor meer tips over fijne seks:</a:t>
            </a:r>
          </a:p>
          <a:p>
            <a:pPr>
              <a:buBlip>
                <a:blip r:embed="rId2"/>
              </a:buBlip>
            </a:pPr>
            <a:r>
              <a:rPr lang="nl-NL" dirty="0">
                <a:latin typeface="Arial"/>
                <a:cs typeface="Arial"/>
                <a:hlinkClick r:id="rId3"/>
              </a:rPr>
              <a:t>www.sense.info</a:t>
            </a:r>
            <a:r>
              <a:rPr lang="nl-NL" dirty="0">
                <a:latin typeface="Arial"/>
                <a:cs typeface="Arial"/>
              </a:rPr>
              <a:t> </a:t>
            </a:r>
          </a:p>
          <a:p>
            <a:pPr>
              <a:buBlip>
                <a:blip r:embed="rId2"/>
              </a:buBlip>
            </a:pPr>
            <a:r>
              <a:rPr lang="nl-NL" dirty="0">
                <a:latin typeface="Arial"/>
                <a:cs typeface="Arial"/>
                <a:hlinkClick r:id="rId4"/>
              </a:rPr>
              <a:t>www.hoehetmoet.nl</a:t>
            </a:r>
            <a:r>
              <a:rPr lang="nl-NL" dirty="0">
                <a:latin typeface="Arial"/>
                <a:cs typeface="Arial"/>
              </a:rPr>
              <a:t> </a:t>
            </a:r>
          </a:p>
          <a:p>
            <a:pPr>
              <a:buBlip>
                <a:blip r:embed="rId2"/>
              </a:buBlip>
            </a:pPr>
            <a:r>
              <a:rPr lang="nl-NL" dirty="0">
                <a:latin typeface="Arial"/>
                <a:cs typeface="Arial"/>
              </a:rPr>
              <a:t>Download gratis de Beter in Bed-app in </a:t>
            </a:r>
            <a:r>
              <a:rPr lang="nl-NL" dirty="0">
                <a:latin typeface="Arial"/>
                <a:cs typeface="Arial"/>
                <a:hlinkClick r:id="rId5"/>
              </a:rPr>
              <a:t>Play store </a:t>
            </a:r>
            <a:r>
              <a:rPr lang="nl-NL" dirty="0">
                <a:latin typeface="Arial"/>
                <a:cs typeface="Arial"/>
              </a:rPr>
              <a:t>of </a:t>
            </a:r>
            <a:r>
              <a:rPr lang="nl-NL" dirty="0">
                <a:latin typeface="Arial"/>
                <a:cs typeface="Arial"/>
                <a:hlinkClick r:id="rId6"/>
              </a:rPr>
              <a:t>App store</a:t>
            </a:r>
            <a:r>
              <a:rPr lang="nl-NL" dirty="0">
                <a:latin typeface="Arial"/>
                <a:cs typeface="Arial"/>
              </a:rPr>
              <a:t>.</a:t>
            </a:r>
          </a:p>
          <a:p>
            <a:pPr marL="0" indent="0">
              <a:buNone/>
            </a:pPr>
            <a:endParaRPr lang="nl-NL" dirty="0">
              <a:latin typeface="Arial"/>
              <a:cs typeface="Arial"/>
            </a:endParaRPr>
          </a:p>
          <a:p>
            <a:pPr marL="0" indent="0">
              <a:buNone/>
            </a:pPr>
            <a:r>
              <a:rPr lang="nl-NL" sz="2400" b="1" dirty="0">
                <a:latin typeface="Arial"/>
                <a:cs typeface="Arial"/>
              </a:rPr>
              <a:t>Heb je seksuele problemen?</a:t>
            </a:r>
          </a:p>
          <a:p>
            <a:pPr>
              <a:buBlip>
                <a:blip r:embed="rId2"/>
              </a:buBlip>
            </a:pPr>
            <a:r>
              <a:rPr lang="nl-NL" dirty="0">
                <a:latin typeface="Arial"/>
                <a:cs typeface="Arial"/>
              </a:rPr>
              <a:t>Ga naar </a:t>
            </a:r>
            <a:r>
              <a:rPr lang="nl-NL" dirty="0">
                <a:latin typeface="Arial"/>
                <a:cs typeface="Arial"/>
                <a:hlinkClick r:id="rId3"/>
              </a:rPr>
              <a:t>www.sense.info</a:t>
            </a:r>
            <a:r>
              <a:rPr lang="nl-NL" dirty="0">
                <a:latin typeface="Arial"/>
                <a:cs typeface="Arial"/>
              </a:rPr>
              <a:t>  </a:t>
            </a:r>
          </a:p>
          <a:p>
            <a:pPr marL="0" indent="0">
              <a:buNone/>
            </a:pPr>
            <a:r>
              <a:rPr lang="nl-NL" dirty="0">
                <a:latin typeface="Arial"/>
                <a:cs typeface="Arial"/>
              </a:rPr>
              <a:t>    (je kunt ook bellen, chatten of een afspraak maken)</a:t>
            </a:r>
          </a:p>
          <a:p>
            <a:pPr>
              <a:buBlip>
                <a:blip r:embed="rId2"/>
              </a:buBlip>
            </a:pPr>
            <a:r>
              <a:rPr lang="nl-NL" dirty="0">
                <a:latin typeface="Arial"/>
                <a:cs typeface="Arial"/>
              </a:rPr>
              <a:t>Ga naar je huisarts</a:t>
            </a:r>
          </a:p>
          <a:p>
            <a:endParaRPr lang="nl-NL" dirty="0"/>
          </a:p>
        </p:txBody>
      </p:sp>
    </p:spTree>
    <p:extLst>
      <p:ext uri="{BB962C8B-B14F-4D97-AF65-F5344CB8AC3E}">
        <p14:creationId xmlns:p14="http://schemas.microsoft.com/office/powerpoint/2010/main" val="186870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DB49660-3CF4-E101-7FB2-2CAE67BDA505}"/>
              </a:ext>
            </a:extLst>
          </p:cNvPr>
          <p:cNvSpPr>
            <a:spLocks noGrp="1"/>
          </p:cNvSpPr>
          <p:nvPr>
            <p:ph type="body" idx="1"/>
          </p:nvPr>
        </p:nvSpPr>
        <p:spPr/>
        <p:txBody>
          <a:bodyPr/>
          <a:lstStyle/>
          <a:p>
            <a:r>
              <a:rPr lang="nl-NL" dirty="0"/>
              <a:t>Burgerschap: de vitale dimensie</a:t>
            </a:r>
          </a:p>
        </p:txBody>
      </p:sp>
      <p:graphicFrame>
        <p:nvGraphicFramePr>
          <p:cNvPr id="4" name="Tabel 3">
            <a:extLst>
              <a:ext uri="{FF2B5EF4-FFF2-40B4-BE49-F238E27FC236}">
                <a16:creationId xmlns:a16="http://schemas.microsoft.com/office/drawing/2014/main" id="{E3804207-8800-A1C9-15EB-DD769FD08CAC}"/>
              </a:ext>
            </a:extLst>
          </p:cNvPr>
          <p:cNvGraphicFramePr>
            <a:graphicFrameLocks noGrp="1"/>
          </p:cNvGraphicFramePr>
          <p:nvPr>
            <p:extLst>
              <p:ext uri="{D42A27DB-BD31-4B8C-83A1-F6EECF244321}">
                <p14:modId xmlns:p14="http://schemas.microsoft.com/office/powerpoint/2010/main" val="4080038418"/>
              </p:ext>
            </p:extLst>
          </p:nvPr>
        </p:nvGraphicFramePr>
        <p:xfrm>
          <a:off x="263370" y="2184400"/>
          <a:ext cx="11665259" cy="1855428"/>
        </p:xfrm>
        <a:graphic>
          <a:graphicData uri="http://schemas.openxmlformats.org/drawingml/2006/table">
            <a:tbl>
              <a:tblPr firstRow="1" bandRow="1">
                <a:tableStyleId>{5C22544A-7EE6-4342-B048-85BDC9FD1C3A}</a:tableStyleId>
              </a:tblPr>
              <a:tblGrid>
                <a:gridCol w="1316989">
                  <a:extLst>
                    <a:ext uri="{9D8B030D-6E8A-4147-A177-3AD203B41FA5}">
                      <a16:colId xmlns:a16="http://schemas.microsoft.com/office/drawing/2014/main" val="3045273327"/>
                    </a:ext>
                  </a:extLst>
                </a:gridCol>
                <a:gridCol w="1577608">
                  <a:extLst>
                    <a:ext uri="{9D8B030D-6E8A-4147-A177-3AD203B41FA5}">
                      <a16:colId xmlns:a16="http://schemas.microsoft.com/office/drawing/2014/main" val="2754877197"/>
                    </a:ext>
                  </a:extLst>
                </a:gridCol>
                <a:gridCol w="1369112">
                  <a:extLst>
                    <a:ext uri="{9D8B030D-6E8A-4147-A177-3AD203B41FA5}">
                      <a16:colId xmlns:a16="http://schemas.microsoft.com/office/drawing/2014/main" val="2781399074"/>
                    </a:ext>
                  </a:extLst>
                </a:gridCol>
                <a:gridCol w="1247491">
                  <a:extLst>
                    <a:ext uri="{9D8B030D-6E8A-4147-A177-3AD203B41FA5}">
                      <a16:colId xmlns:a16="http://schemas.microsoft.com/office/drawing/2014/main" val="1137969158"/>
                    </a:ext>
                  </a:extLst>
                </a:gridCol>
                <a:gridCol w="1786101">
                  <a:extLst>
                    <a:ext uri="{9D8B030D-6E8A-4147-A177-3AD203B41FA5}">
                      <a16:colId xmlns:a16="http://schemas.microsoft.com/office/drawing/2014/main" val="164028602"/>
                    </a:ext>
                  </a:extLst>
                </a:gridCol>
                <a:gridCol w="1421237">
                  <a:extLst>
                    <a:ext uri="{9D8B030D-6E8A-4147-A177-3AD203B41FA5}">
                      <a16:colId xmlns:a16="http://schemas.microsoft.com/office/drawing/2014/main" val="718522087"/>
                    </a:ext>
                  </a:extLst>
                </a:gridCol>
                <a:gridCol w="1751353">
                  <a:extLst>
                    <a:ext uri="{9D8B030D-6E8A-4147-A177-3AD203B41FA5}">
                      <a16:colId xmlns:a16="http://schemas.microsoft.com/office/drawing/2014/main" val="1960632280"/>
                    </a:ext>
                  </a:extLst>
                </a:gridCol>
                <a:gridCol w="1195368">
                  <a:extLst>
                    <a:ext uri="{9D8B030D-6E8A-4147-A177-3AD203B41FA5}">
                      <a16:colId xmlns:a16="http://schemas.microsoft.com/office/drawing/2014/main" val="653587697"/>
                    </a:ext>
                  </a:extLst>
                </a:gridCol>
              </a:tblGrid>
              <a:tr h="551614">
                <a:tc>
                  <a:txBody>
                    <a:bodyPr/>
                    <a:lstStyle/>
                    <a:p>
                      <a:r>
                        <a:rPr lang="nl-NL" sz="1800" dirty="0"/>
                        <a:t>BS18</a:t>
                      </a:r>
                    </a:p>
                  </a:txBody>
                  <a:tcPr marL="92746" marR="92746" marT="46373" marB="46373"/>
                </a:tc>
                <a:tc>
                  <a:txBody>
                    <a:bodyPr/>
                    <a:lstStyle/>
                    <a:p>
                      <a:r>
                        <a:rPr lang="nl-NL" sz="1800"/>
                        <a:t>BS19</a:t>
                      </a:r>
                    </a:p>
                  </a:txBody>
                  <a:tcPr marL="92746" marR="92746" marT="46373" marB="46373"/>
                </a:tc>
                <a:tc>
                  <a:txBody>
                    <a:bodyPr/>
                    <a:lstStyle/>
                    <a:p>
                      <a:r>
                        <a:rPr lang="nl-NL" sz="1800"/>
                        <a:t>BS20</a:t>
                      </a:r>
                    </a:p>
                  </a:txBody>
                  <a:tcPr marL="92746" marR="92746" marT="46373" marB="46373"/>
                </a:tc>
                <a:tc>
                  <a:txBody>
                    <a:bodyPr/>
                    <a:lstStyle/>
                    <a:p>
                      <a:r>
                        <a:rPr lang="nl-NL" sz="1800"/>
                        <a:t>BS21</a:t>
                      </a:r>
                    </a:p>
                  </a:txBody>
                  <a:tcPr marL="92746" marR="92746" marT="46373" marB="46373"/>
                </a:tc>
                <a:tc>
                  <a:txBody>
                    <a:bodyPr/>
                    <a:lstStyle/>
                    <a:p>
                      <a:r>
                        <a:rPr lang="nl-NL" sz="1800"/>
                        <a:t>BS22</a:t>
                      </a:r>
                    </a:p>
                  </a:txBody>
                  <a:tcPr marL="92746" marR="92746" marT="46373" marB="46373"/>
                </a:tc>
                <a:tc>
                  <a:txBody>
                    <a:bodyPr/>
                    <a:lstStyle/>
                    <a:p>
                      <a:r>
                        <a:rPr lang="nl-NL" sz="1800"/>
                        <a:t>BS23</a:t>
                      </a:r>
                    </a:p>
                  </a:txBody>
                  <a:tcPr marL="92746" marR="92746" marT="46373" marB="46373"/>
                </a:tc>
                <a:tc>
                  <a:txBody>
                    <a:bodyPr/>
                    <a:lstStyle/>
                    <a:p>
                      <a:r>
                        <a:rPr lang="nl-NL" sz="1800"/>
                        <a:t>BS24</a:t>
                      </a:r>
                    </a:p>
                  </a:txBody>
                  <a:tcPr marL="92746" marR="92746" marT="46373" marB="46373"/>
                </a:tc>
                <a:tc>
                  <a:txBody>
                    <a:bodyPr/>
                    <a:lstStyle/>
                    <a:p>
                      <a:r>
                        <a:rPr lang="nl-NL" sz="1800"/>
                        <a:t>BS25</a:t>
                      </a:r>
                    </a:p>
                  </a:txBody>
                  <a:tcPr marL="92746" marR="92746" marT="46373" marB="46373"/>
                </a:tc>
                <a:extLst>
                  <a:ext uri="{0D108BD9-81ED-4DB2-BD59-A6C34878D82A}">
                    <a16:rowId xmlns:a16="http://schemas.microsoft.com/office/drawing/2014/main" val="3938345549"/>
                  </a:ext>
                </a:extLst>
              </a:tr>
              <a:tr h="1303814">
                <a:tc>
                  <a:txBody>
                    <a:bodyPr/>
                    <a:lstStyle/>
                    <a:p>
                      <a:pPr algn="ctr"/>
                      <a:r>
                        <a:rPr lang="nl-NL" sz="1800"/>
                        <a:t>Stress</a:t>
                      </a:r>
                    </a:p>
                  </a:txBody>
                  <a:tcPr marL="92746" marR="92746" marT="46373" marB="46373"/>
                </a:tc>
                <a:tc>
                  <a:txBody>
                    <a:bodyPr/>
                    <a:lstStyle/>
                    <a:p>
                      <a:pPr algn="ctr"/>
                      <a:r>
                        <a:rPr lang="nl-NL" sz="1800"/>
                        <a:t>Hygiëne</a:t>
                      </a:r>
                    </a:p>
                  </a:txBody>
                  <a:tcPr marL="92746" marR="92746" marT="46373" marB="46373"/>
                </a:tc>
                <a:tc>
                  <a:txBody>
                    <a:bodyPr/>
                    <a:lstStyle/>
                    <a:p>
                      <a:pPr algn="ctr"/>
                      <a:r>
                        <a:rPr lang="nl-NL" sz="1800"/>
                        <a:t>Arm &amp; Rijk: in de zorg</a:t>
                      </a:r>
                    </a:p>
                  </a:txBody>
                  <a:tcPr marL="92746" marR="92746" marT="46373" marB="46373"/>
                </a:tc>
                <a:tc>
                  <a:txBody>
                    <a:bodyPr/>
                    <a:lstStyle/>
                    <a:p>
                      <a:pPr algn="ctr"/>
                      <a:r>
                        <a:rPr lang="nl-NL" sz="1800"/>
                        <a:t>Geluk</a:t>
                      </a:r>
                    </a:p>
                  </a:txBody>
                  <a:tcPr marL="92746" marR="92746" marT="46373" marB="46373"/>
                </a:tc>
                <a:tc>
                  <a:txBody>
                    <a:bodyPr/>
                    <a:lstStyle/>
                    <a:p>
                      <a:pPr algn="ctr"/>
                      <a:r>
                        <a:rPr lang="nl-NL" sz="1800"/>
                        <a:t>Seks &amp; Veiligheid</a:t>
                      </a:r>
                    </a:p>
                  </a:txBody>
                  <a:tcPr marL="92746" marR="92746" marT="46373" marB="46373"/>
                </a:tc>
                <a:tc>
                  <a:txBody>
                    <a:bodyPr/>
                    <a:lstStyle/>
                    <a:p>
                      <a:pPr algn="ctr"/>
                      <a:r>
                        <a:rPr lang="nl-NL" sz="1800"/>
                        <a:t>Seks &amp; Plezier</a:t>
                      </a:r>
                    </a:p>
                  </a:txBody>
                  <a:tcPr marL="92746" marR="92746" marT="46373" marB="46373"/>
                </a:tc>
                <a:tc>
                  <a:txBody>
                    <a:bodyPr/>
                    <a:lstStyle/>
                    <a:p>
                      <a:pPr algn="ctr"/>
                      <a:r>
                        <a:rPr lang="nl-NL" sz="1800"/>
                        <a:t>Alcohol &amp; Drugs</a:t>
                      </a:r>
                    </a:p>
                  </a:txBody>
                  <a:tcPr marL="92746" marR="92746" marT="46373" marB="46373"/>
                </a:tc>
                <a:tc>
                  <a:txBody>
                    <a:bodyPr/>
                    <a:lstStyle/>
                    <a:p>
                      <a:pPr algn="ctr"/>
                      <a:r>
                        <a:rPr lang="nl-NL" sz="1800" dirty="0"/>
                        <a:t>Actie</a:t>
                      </a:r>
                    </a:p>
                    <a:p>
                      <a:pPr algn="ctr"/>
                      <a:r>
                        <a:rPr lang="nl-NL" sz="1800" dirty="0"/>
                        <a:t>les</a:t>
                      </a:r>
                    </a:p>
                  </a:txBody>
                  <a:tcPr marL="92746" marR="92746" marT="46373" marB="46373"/>
                </a:tc>
                <a:extLst>
                  <a:ext uri="{0D108BD9-81ED-4DB2-BD59-A6C34878D82A}">
                    <a16:rowId xmlns:a16="http://schemas.microsoft.com/office/drawing/2014/main" val="2893912962"/>
                  </a:ext>
                </a:extLst>
              </a:tr>
            </a:tbl>
          </a:graphicData>
        </a:graphic>
      </p:graphicFrame>
    </p:spTree>
    <p:extLst>
      <p:ext uri="{BB962C8B-B14F-4D97-AF65-F5344CB8AC3E}">
        <p14:creationId xmlns:p14="http://schemas.microsoft.com/office/powerpoint/2010/main" val="281344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8EEAC-07C9-4BBE-9B54-77137A3D054B}"/>
              </a:ext>
            </a:extLst>
          </p:cNvPr>
          <p:cNvSpPr>
            <a:spLocks noGrp="1"/>
          </p:cNvSpPr>
          <p:nvPr>
            <p:ph type="title"/>
          </p:nvPr>
        </p:nvSpPr>
        <p:spPr>
          <a:xfrm>
            <a:off x="1251679" y="645107"/>
            <a:ext cx="3384329" cy="5408284"/>
          </a:xfrm>
        </p:spPr>
        <p:txBody>
          <a:bodyPr anchor="ctr">
            <a:normAutofit/>
          </a:bodyPr>
          <a:lstStyle/>
          <a:p>
            <a:r>
              <a:rPr lang="nl-NL" sz="4000"/>
              <a:t>Afspraken vooraf</a:t>
            </a:r>
          </a:p>
        </p:txBody>
      </p:sp>
      <p:graphicFrame>
        <p:nvGraphicFramePr>
          <p:cNvPr id="5" name="Tijdelijke aanduiding voor inhoud 2">
            <a:extLst>
              <a:ext uri="{FF2B5EF4-FFF2-40B4-BE49-F238E27FC236}">
                <a16:creationId xmlns:a16="http://schemas.microsoft.com/office/drawing/2014/main" id="{5B813E7A-B19B-5930-183D-E7E475F15D36}"/>
              </a:ext>
            </a:extLst>
          </p:cNvPr>
          <p:cNvGraphicFramePr>
            <a:graphicFrameLocks noGrp="1"/>
          </p:cNvGraphicFramePr>
          <p:nvPr>
            <p:ph idx="1"/>
            <p:extLst>
              <p:ext uri="{D42A27DB-BD31-4B8C-83A1-F6EECF244321}">
                <p14:modId xmlns:p14="http://schemas.microsoft.com/office/powerpoint/2010/main" val="3374414"/>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12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el 1">
            <a:extLst>
              <a:ext uri="{FF2B5EF4-FFF2-40B4-BE49-F238E27FC236}">
                <a16:creationId xmlns:a16="http://schemas.microsoft.com/office/drawing/2014/main" id="{5170A405-DDD4-4406-862A-0BB0A486BD95}"/>
              </a:ext>
            </a:extLst>
          </p:cNvPr>
          <p:cNvSpPr>
            <a:spLocks noGrp="1"/>
          </p:cNvSpPr>
          <p:nvPr>
            <p:ph type="title"/>
          </p:nvPr>
        </p:nvSpPr>
        <p:spPr>
          <a:xfrm>
            <a:off x="931933" y="1162940"/>
            <a:ext cx="4515598" cy="4532120"/>
          </a:xfrm>
        </p:spPr>
        <p:txBody>
          <a:bodyPr anchor="ctr">
            <a:normAutofit/>
          </a:bodyPr>
          <a:lstStyle/>
          <a:p>
            <a:r>
              <a:rPr lang="nl-NL" sz="4400" dirty="0">
                <a:solidFill>
                  <a:srgbClr val="2A1A00"/>
                </a:solidFill>
              </a:rPr>
              <a:t>Doelen</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F7415AC4-4620-4232-AD38-66ED45F01F50}"/>
              </a:ext>
            </a:extLst>
          </p:cNvPr>
          <p:cNvSpPr>
            <a:spLocks noGrp="1"/>
          </p:cNvSpPr>
          <p:nvPr>
            <p:ph idx="1"/>
          </p:nvPr>
        </p:nvSpPr>
        <p:spPr>
          <a:xfrm>
            <a:off x="6749271" y="1128451"/>
            <a:ext cx="5209049" cy="4566609"/>
          </a:xfrm>
        </p:spPr>
        <p:txBody>
          <a:bodyPr anchor="ctr">
            <a:normAutofit/>
          </a:bodyPr>
          <a:lstStyle/>
          <a:p>
            <a:pPr marL="0" indent="0">
              <a:buNone/>
            </a:pPr>
            <a:r>
              <a:rPr lang="nl-NL" sz="2400" dirty="0"/>
              <a:t>Ja ja bla </a:t>
            </a:r>
            <a:r>
              <a:rPr lang="nl-NL" sz="2400" dirty="0" err="1"/>
              <a:t>bla</a:t>
            </a:r>
            <a:endParaRPr lang="nl-NL" sz="2400" dirty="0"/>
          </a:p>
          <a:p>
            <a:pPr marL="0" indent="0">
              <a:buNone/>
            </a:pPr>
            <a:r>
              <a:rPr lang="nl-NL" sz="2400" dirty="0" err="1"/>
              <a:t>SOA’s</a:t>
            </a:r>
            <a:r>
              <a:rPr lang="nl-NL" sz="2400" dirty="0"/>
              <a:t> en ongewenste zwangerschap</a:t>
            </a:r>
          </a:p>
          <a:p>
            <a:pPr marL="0" indent="0">
              <a:buNone/>
            </a:pPr>
            <a:r>
              <a:rPr lang="nl-NL" sz="2400" dirty="0"/>
              <a:t>Dat weten jullie natuurlijk ál-</a:t>
            </a:r>
            <a:r>
              <a:rPr lang="nl-NL" sz="2400" dirty="0" err="1"/>
              <a:t>laaaaang</a:t>
            </a:r>
            <a:endParaRPr lang="nl-NL" sz="2400" dirty="0"/>
          </a:p>
          <a:p>
            <a:pPr marL="0" indent="0">
              <a:buNone/>
            </a:pPr>
            <a:r>
              <a:rPr lang="nl-NL" sz="2400" dirty="0"/>
              <a:t>Toch gaan we het in het over hebben vandaag!</a:t>
            </a:r>
          </a:p>
        </p:txBody>
      </p:sp>
    </p:spTree>
    <p:extLst>
      <p:ext uri="{BB962C8B-B14F-4D97-AF65-F5344CB8AC3E}">
        <p14:creationId xmlns:p14="http://schemas.microsoft.com/office/powerpoint/2010/main" val="423115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B6140-CC6B-4187-8754-4791C4832995}"/>
              </a:ext>
            </a:extLst>
          </p:cNvPr>
          <p:cNvSpPr>
            <a:spLocks noGrp="1"/>
          </p:cNvSpPr>
          <p:nvPr>
            <p:ph type="title"/>
          </p:nvPr>
        </p:nvSpPr>
        <p:spPr>
          <a:xfrm>
            <a:off x="1251677" y="645105"/>
            <a:ext cx="4357499" cy="1320855"/>
          </a:xfrm>
        </p:spPr>
        <p:txBody>
          <a:bodyPr>
            <a:normAutofit/>
          </a:bodyPr>
          <a:lstStyle/>
          <a:p>
            <a:r>
              <a:rPr lang="nl-NL" sz="4400"/>
              <a:t>Planning</a:t>
            </a:r>
          </a:p>
        </p:txBody>
      </p:sp>
      <p:sp>
        <p:nvSpPr>
          <p:cNvPr id="3" name="Tijdelijke aanduiding voor inhoud 2">
            <a:extLst>
              <a:ext uri="{FF2B5EF4-FFF2-40B4-BE49-F238E27FC236}">
                <a16:creationId xmlns:a16="http://schemas.microsoft.com/office/drawing/2014/main" id="{76FB1802-789B-49E6-98BD-F36E2CC3A519}"/>
              </a:ext>
            </a:extLst>
          </p:cNvPr>
          <p:cNvSpPr>
            <a:spLocks noGrp="1"/>
          </p:cNvSpPr>
          <p:nvPr>
            <p:ph idx="1"/>
          </p:nvPr>
        </p:nvSpPr>
        <p:spPr>
          <a:xfrm>
            <a:off x="1251678" y="2286001"/>
            <a:ext cx="4363595" cy="3593591"/>
          </a:xfrm>
        </p:spPr>
        <p:txBody>
          <a:bodyPr>
            <a:normAutofit/>
          </a:bodyPr>
          <a:lstStyle/>
          <a:p>
            <a:pPr marL="0" indent="0">
              <a:buNone/>
            </a:pPr>
            <a:endParaRPr lang="nl-NL"/>
          </a:p>
          <a:p>
            <a:r>
              <a:rPr lang="nl-NL"/>
              <a:t>Informatie over SOA’s</a:t>
            </a:r>
          </a:p>
          <a:p>
            <a:r>
              <a:rPr lang="nl-NL"/>
              <a:t>Informatie over Voorbehoedsmiddelen</a:t>
            </a:r>
          </a:p>
          <a:p>
            <a:r>
              <a:rPr lang="nl-NL"/>
              <a:t>(Anoniem) Vragenrondje</a:t>
            </a:r>
          </a:p>
        </p:txBody>
      </p:sp>
      <p:pic>
        <p:nvPicPr>
          <p:cNvPr id="2052" name="Picture 4" descr="Welk anticonceptiemiddel is geschikt voor mij? - Rutgers">
            <a:extLst>
              <a:ext uri="{FF2B5EF4-FFF2-40B4-BE49-F238E27FC236}">
                <a16:creationId xmlns:a16="http://schemas.microsoft.com/office/drawing/2014/main" id="{DCE03A9A-58B6-C937-45F6-1D5572A83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85" r="327" b="-1"/>
          <a:stretch/>
        </p:blipFill>
        <p:spPr bwMode="auto">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4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96FDA-3847-E25C-801A-95F25FE29914}"/>
              </a:ext>
            </a:extLst>
          </p:cNvPr>
          <p:cNvSpPr>
            <a:spLocks noGrp="1"/>
          </p:cNvSpPr>
          <p:nvPr>
            <p:ph type="title"/>
          </p:nvPr>
        </p:nvSpPr>
        <p:spPr>
          <a:xfrm>
            <a:off x="3100689" y="250928"/>
            <a:ext cx="8187071" cy="4064627"/>
          </a:xfrm>
        </p:spPr>
        <p:txBody>
          <a:bodyPr>
            <a:noAutofit/>
          </a:bodyPr>
          <a:lstStyle/>
          <a:p>
            <a:r>
              <a:rPr lang="nl-NL" sz="2000" i="1" dirty="0">
                <a:solidFill>
                  <a:schemeClr val="accent1">
                    <a:lumMod val="60000"/>
                    <a:lumOff val="40000"/>
                  </a:schemeClr>
                </a:solidFill>
                <a:latin typeface="Arial Narrow" panose="020B0606020202030204" pitchFamily="34" charset="0"/>
                <a:ea typeface="Open Sans" panose="020B0606030504020204" pitchFamily="34" charset="0"/>
                <a:cs typeface="Open Sans" panose="020B0606030504020204" pitchFamily="34" charset="0"/>
              </a:rPr>
              <a:t>j</a:t>
            </a:r>
            <a:r>
              <a:rPr lang="nl-NL" sz="2000" b="0" i="1" dirty="0">
                <a:solidFill>
                  <a:schemeClr val="accent1">
                    <a:lumMod val="60000"/>
                    <a:lumOff val="40000"/>
                  </a:schemeClr>
                </a:solidFill>
                <a:effectLst/>
                <a:latin typeface="Arial Narrow" panose="020B0606020202030204" pitchFamily="34" charset="0"/>
                <a:ea typeface="Open Sans" panose="020B0606030504020204" pitchFamily="34" charset="0"/>
                <a:cs typeface="Open Sans" panose="020B0606030504020204" pitchFamily="34" charset="0"/>
              </a:rPr>
              <a:t>e bent een avondje op stap geweest met je vriendengroep of studentenvereniging. Het was erg gezellig, de muziek stond hard en de drank vloeide rijkelijk. Misschien nam je die avond zelfs wel iemand mee naar huis of belandde je zelf ergens anders in bed. Maar weet jij nog of er die avond een condoom is gebruikt? </a:t>
            </a:r>
            <a:endParaRPr lang="nl-NL" sz="2000" dirty="0">
              <a:solidFill>
                <a:schemeClr val="accent1">
                  <a:lumMod val="60000"/>
                  <a:lumOff val="40000"/>
                </a:schemeClr>
              </a:solidFill>
              <a:latin typeface="Arial Narrow" panose="020B0606020202030204" pitchFamily="34" charset="0"/>
              <a:ea typeface="Open Sans" panose="020B0606030504020204" pitchFamily="34" charset="0"/>
              <a:cs typeface="Open Sans" panose="020B0606030504020204" pitchFamily="34" charset="0"/>
            </a:endParaRPr>
          </a:p>
        </p:txBody>
      </p:sp>
      <p:sp>
        <p:nvSpPr>
          <p:cNvPr id="3" name="Tijdelijke aanduiding voor tekst 2">
            <a:extLst>
              <a:ext uri="{FF2B5EF4-FFF2-40B4-BE49-F238E27FC236}">
                <a16:creationId xmlns:a16="http://schemas.microsoft.com/office/drawing/2014/main" id="{27929F7A-9DFF-6071-4737-559786CFCF45}"/>
              </a:ext>
            </a:extLst>
          </p:cNvPr>
          <p:cNvSpPr>
            <a:spLocks noGrp="1"/>
          </p:cNvSpPr>
          <p:nvPr>
            <p:ph type="body" idx="1"/>
          </p:nvPr>
        </p:nvSpPr>
        <p:spPr>
          <a:xfrm>
            <a:off x="3100689" y="4834661"/>
            <a:ext cx="7017488" cy="951135"/>
          </a:xfrm>
        </p:spPr>
        <p:txBody>
          <a:bodyPr>
            <a:normAutofit fontScale="85000" lnSpcReduction="20000"/>
          </a:bodyPr>
          <a:lstStyle/>
          <a:p>
            <a:r>
              <a:rPr lang="nl-NL" sz="2000" b="0" i="1" dirty="0">
                <a:solidFill>
                  <a:schemeClr val="tx1"/>
                </a:solidFill>
                <a:effectLst/>
                <a:latin typeface="Poppins" panose="00000500000000000000" pitchFamily="2" charset="0"/>
              </a:rPr>
              <a:t>Uit onderzoek blijkt dat er in de praktijk bij 4 op de 10 onenightstands onder jongeren en studenten geen condoom wordt gebruikt.</a:t>
            </a:r>
            <a:endParaRPr lang="nl-NL" dirty="0">
              <a:solidFill>
                <a:schemeClr val="tx1"/>
              </a:solidFill>
            </a:endParaRPr>
          </a:p>
        </p:txBody>
      </p:sp>
    </p:spTree>
    <p:extLst>
      <p:ext uri="{BB962C8B-B14F-4D97-AF65-F5344CB8AC3E}">
        <p14:creationId xmlns:p14="http://schemas.microsoft.com/office/powerpoint/2010/main" val="200797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4AA07-31AA-5878-9EC5-B02C02D87609}"/>
              </a:ext>
            </a:extLst>
          </p:cNvPr>
          <p:cNvSpPr>
            <a:spLocks noGrp="1"/>
          </p:cNvSpPr>
          <p:nvPr>
            <p:ph type="title"/>
          </p:nvPr>
        </p:nvSpPr>
        <p:spPr>
          <a:xfrm>
            <a:off x="1251679" y="645107"/>
            <a:ext cx="3384329" cy="5408284"/>
          </a:xfrm>
        </p:spPr>
        <p:txBody>
          <a:bodyPr anchor="ctr">
            <a:normAutofit/>
          </a:bodyPr>
          <a:lstStyle/>
          <a:p>
            <a:r>
              <a:rPr lang="nl-NL" sz="4000"/>
              <a:t>SOA’s</a:t>
            </a:r>
          </a:p>
        </p:txBody>
      </p:sp>
      <p:graphicFrame>
        <p:nvGraphicFramePr>
          <p:cNvPr id="5" name="Tijdelijke aanduiding voor inhoud 2">
            <a:extLst>
              <a:ext uri="{FF2B5EF4-FFF2-40B4-BE49-F238E27FC236}">
                <a16:creationId xmlns:a16="http://schemas.microsoft.com/office/drawing/2014/main" id="{AA91E977-D768-3A4E-AEFD-1C36BD807A53}"/>
              </a:ext>
            </a:extLst>
          </p:cNvPr>
          <p:cNvGraphicFramePr>
            <a:graphicFrameLocks noGrp="1"/>
          </p:cNvGraphicFramePr>
          <p:nvPr>
            <p:ph idx="1"/>
            <p:extLst>
              <p:ext uri="{D42A27DB-BD31-4B8C-83A1-F6EECF244321}">
                <p14:modId xmlns:p14="http://schemas.microsoft.com/office/powerpoint/2010/main" val="2725368558"/>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34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05FCC-9422-362C-01CF-23ED761A4202}"/>
              </a:ext>
            </a:extLst>
          </p:cNvPr>
          <p:cNvSpPr>
            <a:spLocks noGrp="1"/>
          </p:cNvSpPr>
          <p:nvPr>
            <p:ph type="title"/>
          </p:nvPr>
        </p:nvSpPr>
        <p:spPr>
          <a:xfrm>
            <a:off x="1383758" y="677025"/>
            <a:ext cx="10178322" cy="1492132"/>
          </a:xfrm>
        </p:spPr>
        <p:txBody>
          <a:bodyPr>
            <a:normAutofit/>
          </a:bodyPr>
          <a:lstStyle/>
          <a:p>
            <a:r>
              <a:rPr lang="nl-NL" sz="3200" dirty="0"/>
              <a:t>In </a:t>
            </a:r>
            <a:r>
              <a:rPr lang="nl-NL" sz="3200" dirty="0" err="1"/>
              <a:t>nederland</a:t>
            </a:r>
            <a:r>
              <a:rPr lang="nl-NL" sz="3200" dirty="0"/>
              <a:t> komen 10 verschillende soa’s voor</a:t>
            </a:r>
          </a:p>
        </p:txBody>
      </p:sp>
      <p:sp>
        <p:nvSpPr>
          <p:cNvPr id="3" name="Tijdelijke aanduiding voor inhoud 2">
            <a:extLst>
              <a:ext uri="{FF2B5EF4-FFF2-40B4-BE49-F238E27FC236}">
                <a16:creationId xmlns:a16="http://schemas.microsoft.com/office/drawing/2014/main" id="{6DA8FE92-C422-8275-F63B-5F5E7FB9D5A0}"/>
              </a:ext>
            </a:extLst>
          </p:cNvPr>
          <p:cNvSpPr>
            <a:spLocks noGrp="1"/>
          </p:cNvSpPr>
          <p:nvPr>
            <p:ph idx="1"/>
          </p:nvPr>
        </p:nvSpPr>
        <p:spPr/>
        <p:txBody>
          <a:bodyPr/>
          <a:lstStyle/>
          <a:p>
            <a:r>
              <a:rPr lang="nl-NL" dirty="0"/>
              <a:t>Kijk hoeveel jij en je buurman/buurvrouw en samen op kunnen noemen.</a:t>
            </a:r>
          </a:p>
        </p:txBody>
      </p:sp>
    </p:spTree>
    <p:extLst>
      <p:ext uri="{BB962C8B-B14F-4D97-AF65-F5344CB8AC3E}">
        <p14:creationId xmlns:p14="http://schemas.microsoft.com/office/powerpoint/2010/main" val="353354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A1083-1661-A90B-2AEA-E550A5B6FC96}"/>
              </a:ext>
            </a:extLst>
          </p:cNvPr>
          <p:cNvSpPr>
            <a:spLocks noGrp="1"/>
          </p:cNvSpPr>
          <p:nvPr>
            <p:ph type="title"/>
          </p:nvPr>
        </p:nvSpPr>
        <p:spPr>
          <a:xfrm>
            <a:off x="1251678" y="721359"/>
            <a:ext cx="10178322" cy="1153157"/>
          </a:xfrm>
        </p:spPr>
        <p:txBody>
          <a:bodyPr>
            <a:normAutofit fontScale="90000"/>
          </a:bodyPr>
          <a:lstStyle/>
          <a:p>
            <a:pPr algn="ctr"/>
            <a:br>
              <a:rPr lang="nl-NL" b="1" i="0" dirty="0">
                <a:solidFill>
                  <a:srgbClr val="000000"/>
                </a:solidFill>
                <a:effectLst/>
                <a:latin typeface="Lato" panose="020F0502020204030203" pitchFamily="34" charset="0"/>
              </a:rPr>
            </a:br>
            <a:endParaRPr lang="nl-NL" dirty="0"/>
          </a:p>
        </p:txBody>
      </p:sp>
      <p:sp>
        <p:nvSpPr>
          <p:cNvPr id="3" name="Tijdelijke aanduiding voor inhoud 2">
            <a:extLst>
              <a:ext uri="{FF2B5EF4-FFF2-40B4-BE49-F238E27FC236}">
                <a16:creationId xmlns:a16="http://schemas.microsoft.com/office/drawing/2014/main" id="{F4C82EB4-BA90-3AE2-51A8-358DF6403346}"/>
              </a:ext>
            </a:extLst>
          </p:cNvPr>
          <p:cNvSpPr>
            <a:spLocks noGrp="1"/>
          </p:cNvSpPr>
          <p:nvPr>
            <p:ph idx="1"/>
          </p:nvPr>
        </p:nvSpPr>
        <p:spPr>
          <a:xfrm>
            <a:off x="2206719" y="1986799"/>
            <a:ext cx="3523522" cy="4149842"/>
          </a:xfrm>
        </p:spPr>
        <p:txBody>
          <a:bodyPr>
            <a:normAutofit fontScale="77500" lnSpcReduction="20000"/>
          </a:bodyPr>
          <a:lstStyle/>
          <a:p>
            <a:pPr marL="0" indent="0" algn="l">
              <a:buNone/>
            </a:pPr>
            <a:br>
              <a:rPr lang="nl-NL" b="0" i="0" dirty="0">
                <a:solidFill>
                  <a:srgbClr val="3E3E3E"/>
                </a:solidFill>
                <a:effectLst/>
                <a:latin typeface="Source Sans Pro" panose="020B0503030403020204" pitchFamily="34" charset="0"/>
              </a:rPr>
            </a:br>
            <a:endParaRPr lang="nl-NL" b="0" i="0" dirty="0">
              <a:solidFill>
                <a:srgbClr val="3E3E3E"/>
              </a:solidFill>
              <a:effectLst/>
              <a:latin typeface="Source Sans Pro" panose="020B0503030403020204" pitchFamily="34" charset="0"/>
            </a:endParaRPr>
          </a:p>
          <a:p>
            <a:pPr>
              <a:lnSpc>
                <a:spcPct val="160000"/>
              </a:lnSpc>
            </a:pPr>
            <a:r>
              <a:rPr lang="nl-NL" sz="2800" b="0" i="0" u="none" strike="noStrike" dirty="0">
                <a:solidFill>
                  <a:srgbClr val="000000"/>
                </a:solidFill>
                <a:effectLst/>
                <a:latin typeface="Source Sans Pro" panose="020B0503030403020204" pitchFamily="34" charset="0"/>
                <a:hlinkClick r:id="rId2"/>
              </a:rPr>
              <a:t>Chlamydia</a:t>
            </a:r>
            <a:endParaRPr lang="nl-NL" sz="2800" b="0" i="0" dirty="0">
              <a:solidFill>
                <a:srgbClr val="3E3E3E"/>
              </a:solidFill>
              <a:effectLst/>
              <a:latin typeface="Source Sans Pro" panose="020B0503030403020204" pitchFamily="34" charset="0"/>
            </a:endParaRPr>
          </a:p>
          <a:p>
            <a:pPr algn="l">
              <a:lnSpc>
                <a:spcPct val="160000"/>
              </a:lnSpc>
              <a:buFont typeface="Arial" panose="020B0604020202020204" pitchFamily="34" charset="0"/>
              <a:buChar char="•"/>
            </a:pPr>
            <a:r>
              <a:rPr lang="nl-NL" sz="2800" b="0" i="0" u="none" strike="noStrike" dirty="0">
                <a:solidFill>
                  <a:srgbClr val="000000"/>
                </a:solidFill>
                <a:effectLst/>
                <a:latin typeface="Source Sans Pro" panose="020B0503030403020204" pitchFamily="34" charset="0"/>
                <a:hlinkClick r:id="rId3"/>
              </a:rPr>
              <a:t>Genitale wratten</a:t>
            </a:r>
            <a:endParaRPr lang="nl-NL" sz="2800" b="0" i="0" dirty="0">
              <a:solidFill>
                <a:srgbClr val="3E3E3E"/>
              </a:solidFill>
              <a:effectLst/>
              <a:latin typeface="Source Sans Pro" panose="020B0503030403020204" pitchFamily="34" charset="0"/>
            </a:endParaRPr>
          </a:p>
          <a:p>
            <a:pPr algn="l">
              <a:lnSpc>
                <a:spcPct val="160000"/>
              </a:lnSpc>
              <a:buFont typeface="Arial" panose="020B0604020202020204" pitchFamily="34" charset="0"/>
              <a:buChar char="•"/>
            </a:pPr>
            <a:r>
              <a:rPr lang="nl-NL" sz="2800" b="0" i="0" u="none" strike="noStrike" dirty="0">
                <a:solidFill>
                  <a:srgbClr val="000000"/>
                </a:solidFill>
                <a:effectLst/>
                <a:latin typeface="Source Sans Pro" panose="020B0503030403020204" pitchFamily="34" charset="0"/>
                <a:hlinkClick r:id="rId4"/>
              </a:rPr>
              <a:t>Gonorroe</a:t>
            </a:r>
            <a:endParaRPr lang="nl-NL" sz="2800" b="0" i="0" dirty="0">
              <a:solidFill>
                <a:srgbClr val="3E3E3E"/>
              </a:solidFill>
              <a:effectLst/>
              <a:latin typeface="Source Sans Pro" panose="020B0503030403020204" pitchFamily="34" charset="0"/>
            </a:endParaRPr>
          </a:p>
          <a:p>
            <a:pPr algn="l">
              <a:lnSpc>
                <a:spcPct val="160000"/>
              </a:lnSpc>
              <a:buFont typeface="Arial" panose="020B0604020202020204" pitchFamily="34" charset="0"/>
              <a:buChar char="•"/>
            </a:pPr>
            <a:r>
              <a:rPr lang="nl-NL" sz="2800" b="0" i="0" u="none" strike="noStrike" dirty="0">
                <a:solidFill>
                  <a:srgbClr val="000000"/>
                </a:solidFill>
                <a:effectLst/>
                <a:latin typeface="Source Sans Pro" panose="020B0503030403020204" pitchFamily="34" charset="0"/>
                <a:hlinkClick r:id="rId5"/>
              </a:rPr>
              <a:t>Herpes</a:t>
            </a:r>
            <a:endParaRPr lang="nl-NL" sz="2800" b="0" i="0" dirty="0">
              <a:solidFill>
                <a:srgbClr val="3E3E3E"/>
              </a:solidFill>
              <a:effectLst/>
              <a:latin typeface="Source Sans Pro" panose="020B0503030403020204" pitchFamily="34" charset="0"/>
            </a:endParaRPr>
          </a:p>
          <a:p>
            <a:pPr algn="l">
              <a:lnSpc>
                <a:spcPct val="160000"/>
              </a:lnSpc>
              <a:buFont typeface="Arial" panose="020B0604020202020204" pitchFamily="34" charset="0"/>
              <a:buChar char="•"/>
            </a:pPr>
            <a:r>
              <a:rPr lang="nl-NL" sz="2800" b="0" i="0" u="none" strike="noStrike" dirty="0">
                <a:solidFill>
                  <a:srgbClr val="000000"/>
                </a:solidFill>
                <a:effectLst/>
                <a:latin typeface="Source Sans Pro" panose="020B0503030403020204" pitchFamily="34" charset="0"/>
                <a:hlinkClick r:id="rId6"/>
              </a:rPr>
              <a:t>Hepatitis B</a:t>
            </a:r>
            <a:endParaRPr lang="nl-NL" sz="2800" b="0" i="0" u="none" strike="noStrike" dirty="0">
              <a:solidFill>
                <a:srgbClr val="000000"/>
              </a:solidFill>
              <a:effectLst/>
              <a:latin typeface="Source Sans Pro" panose="020B0503030403020204" pitchFamily="34" charset="0"/>
            </a:endParaRPr>
          </a:p>
          <a:p>
            <a:pPr>
              <a:lnSpc>
                <a:spcPct val="160000"/>
              </a:lnSpc>
            </a:pPr>
            <a:r>
              <a:rPr lang="nl-NL" sz="2800" b="0" i="0" u="none" strike="noStrike" dirty="0">
                <a:solidFill>
                  <a:srgbClr val="000000"/>
                </a:solidFill>
                <a:effectLst/>
                <a:latin typeface="Source Sans Pro" panose="020B0503030403020204" pitchFamily="34" charset="0"/>
                <a:hlinkClick r:id="rId7"/>
              </a:rPr>
              <a:t>Trichomonas</a:t>
            </a:r>
            <a:endParaRPr lang="nl-NL" sz="2800" b="0" i="0" dirty="0">
              <a:solidFill>
                <a:srgbClr val="3E3E3E"/>
              </a:solidFill>
              <a:effectLst/>
              <a:latin typeface="Source Sans Pro" panose="020B0503030403020204" pitchFamily="34" charset="0"/>
            </a:endParaRPr>
          </a:p>
          <a:p>
            <a:pPr algn="l">
              <a:buFont typeface="Arial" panose="020B0604020202020204" pitchFamily="34" charset="0"/>
              <a:buChar char="•"/>
            </a:pPr>
            <a:endParaRPr lang="nl-NL" b="0" i="0" dirty="0">
              <a:solidFill>
                <a:srgbClr val="3E3E3E"/>
              </a:solidFill>
              <a:effectLst/>
              <a:latin typeface="Source Sans Pro" panose="020B0503030403020204" pitchFamily="34" charset="0"/>
            </a:endParaRPr>
          </a:p>
          <a:p>
            <a:endParaRPr lang="nl-NL" dirty="0"/>
          </a:p>
        </p:txBody>
      </p:sp>
      <p:sp>
        <p:nvSpPr>
          <p:cNvPr id="4" name="Tekstvak 3">
            <a:extLst>
              <a:ext uri="{FF2B5EF4-FFF2-40B4-BE49-F238E27FC236}">
                <a16:creationId xmlns:a16="http://schemas.microsoft.com/office/drawing/2014/main" id="{85D93659-D93D-B134-EC37-135B13CA1425}"/>
              </a:ext>
            </a:extLst>
          </p:cNvPr>
          <p:cNvSpPr txBox="1"/>
          <p:nvPr/>
        </p:nvSpPr>
        <p:spPr>
          <a:xfrm>
            <a:off x="6461761" y="2356967"/>
            <a:ext cx="3799840" cy="3693319"/>
          </a:xfrm>
          <a:prstGeom prst="rect">
            <a:avLst/>
          </a:prstGeom>
          <a:noFill/>
        </p:spPr>
        <p:txBody>
          <a:bodyPr wrap="square" rtlCol="0">
            <a:spAutoFit/>
          </a:bodyPr>
          <a:lstStyle/>
          <a:p>
            <a:pPr algn="l">
              <a:lnSpc>
                <a:spcPct val="150000"/>
              </a:lnSpc>
              <a:buFont typeface="Arial" panose="020B0604020202020204" pitchFamily="34" charset="0"/>
              <a:buChar char="•"/>
            </a:pPr>
            <a:r>
              <a:rPr lang="nl-NL" sz="2400" b="0" i="0" u="none" strike="noStrike" dirty="0">
                <a:solidFill>
                  <a:srgbClr val="000000"/>
                </a:solidFill>
                <a:effectLst/>
                <a:latin typeface="Source Sans Pro" panose="020B0503030403020204" pitchFamily="34" charset="0"/>
                <a:hlinkClick r:id="rId8"/>
              </a:rPr>
              <a:t>Hiv</a:t>
            </a:r>
            <a:endParaRPr lang="nl-NL" sz="2400" b="0" i="0" dirty="0">
              <a:solidFill>
                <a:srgbClr val="3E3E3E"/>
              </a:solidFill>
              <a:effectLst/>
              <a:latin typeface="Source Sans Pro" panose="020B0503030403020204" pitchFamily="34" charset="0"/>
            </a:endParaRPr>
          </a:p>
          <a:p>
            <a:pPr algn="l">
              <a:lnSpc>
                <a:spcPct val="150000"/>
              </a:lnSpc>
              <a:buFont typeface="Arial" panose="020B0604020202020204" pitchFamily="34" charset="0"/>
              <a:buChar char="•"/>
            </a:pPr>
            <a:r>
              <a:rPr lang="nl-NL" sz="2400" b="0" i="0" u="none" strike="noStrike" dirty="0">
                <a:solidFill>
                  <a:srgbClr val="000000"/>
                </a:solidFill>
                <a:effectLst/>
                <a:latin typeface="Source Sans Pro" panose="020B0503030403020204" pitchFamily="34" charset="0"/>
                <a:hlinkClick r:id="rId9"/>
              </a:rPr>
              <a:t>HPV</a:t>
            </a:r>
            <a:endParaRPr lang="nl-NL" sz="2400" b="0" i="0" dirty="0">
              <a:solidFill>
                <a:srgbClr val="3E3E3E"/>
              </a:solidFill>
              <a:effectLst/>
              <a:latin typeface="Source Sans Pro" panose="020B0503030403020204" pitchFamily="34" charset="0"/>
            </a:endParaRPr>
          </a:p>
          <a:p>
            <a:pPr algn="l">
              <a:lnSpc>
                <a:spcPct val="150000"/>
              </a:lnSpc>
              <a:buFont typeface="Arial" panose="020B0604020202020204" pitchFamily="34" charset="0"/>
              <a:buChar char="•"/>
            </a:pPr>
            <a:r>
              <a:rPr lang="nl-NL" sz="2400" b="0" i="0" u="none" strike="noStrike" dirty="0">
                <a:solidFill>
                  <a:srgbClr val="000000"/>
                </a:solidFill>
                <a:effectLst/>
                <a:latin typeface="Source Sans Pro" panose="020B0503030403020204" pitchFamily="34" charset="0"/>
                <a:hlinkClick r:id="rId10"/>
              </a:rPr>
              <a:t>Schaamluis</a:t>
            </a:r>
            <a:endParaRPr lang="nl-NL" sz="2400" b="0" i="0" dirty="0">
              <a:solidFill>
                <a:srgbClr val="3E3E3E"/>
              </a:solidFill>
              <a:effectLst/>
              <a:latin typeface="Source Sans Pro" panose="020B0503030403020204" pitchFamily="34" charset="0"/>
            </a:endParaRPr>
          </a:p>
          <a:p>
            <a:pPr algn="l">
              <a:lnSpc>
                <a:spcPct val="150000"/>
              </a:lnSpc>
              <a:buFont typeface="Arial" panose="020B0604020202020204" pitchFamily="34" charset="0"/>
              <a:buChar char="•"/>
            </a:pPr>
            <a:r>
              <a:rPr lang="nl-NL" sz="2400" b="0" i="0" u="none" strike="noStrike" dirty="0">
                <a:solidFill>
                  <a:srgbClr val="000000"/>
                </a:solidFill>
                <a:effectLst/>
                <a:latin typeface="Source Sans Pro" panose="020B0503030403020204" pitchFamily="34" charset="0"/>
                <a:hlinkClick r:id="rId11"/>
              </a:rPr>
              <a:t>Schurft</a:t>
            </a:r>
            <a:endParaRPr lang="nl-NL" sz="2400" b="0" i="0" dirty="0">
              <a:solidFill>
                <a:srgbClr val="3E3E3E"/>
              </a:solidFill>
              <a:effectLst/>
              <a:latin typeface="Source Sans Pro" panose="020B0503030403020204" pitchFamily="34" charset="0"/>
            </a:endParaRPr>
          </a:p>
          <a:p>
            <a:pPr algn="l">
              <a:lnSpc>
                <a:spcPct val="150000"/>
              </a:lnSpc>
              <a:buFont typeface="Arial" panose="020B0604020202020204" pitchFamily="34" charset="0"/>
              <a:buChar char="•"/>
            </a:pPr>
            <a:r>
              <a:rPr lang="nl-NL" sz="2400" b="0" i="0" u="none" strike="noStrike" dirty="0" err="1">
                <a:solidFill>
                  <a:srgbClr val="000000"/>
                </a:solidFill>
                <a:effectLst/>
                <a:latin typeface="Source Sans Pro" panose="020B0503030403020204" pitchFamily="34" charset="0"/>
                <a:hlinkClick r:id="rId12"/>
              </a:rPr>
              <a:t>Shigella</a:t>
            </a:r>
            <a:endParaRPr lang="nl-NL" sz="2400" b="0" i="0" dirty="0">
              <a:solidFill>
                <a:srgbClr val="3E3E3E"/>
              </a:solidFill>
              <a:effectLst/>
              <a:latin typeface="Source Sans Pro" panose="020B0503030403020204" pitchFamily="34" charset="0"/>
            </a:endParaRPr>
          </a:p>
          <a:p>
            <a:pPr algn="l">
              <a:lnSpc>
                <a:spcPct val="150000"/>
              </a:lnSpc>
              <a:buFont typeface="Arial" panose="020B0604020202020204" pitchFamily="34" charset="0"/>
              <a:buChar char="•"/>
            </a:pPr>
            <a:r>
              <a:rPr lang="nl-NL" sz="2400" b="0" i="0" u="none" strike="noStrike" dirty="0">
                <a:solidFill>
                  <a:srgbClr val="000000"/>
                </a:solidFill>
                <a:effectLst/>
                <a:latin typeface="Source Sans Pro" panose="020B0503030403020204" pitchFamily="34" charset="0"/>
                <a:hlinkClick r:id="rId13"/>
              </a:rPr>
              <a:t>Syfilis</a:t>
            </a:r>
            <a:endParaRPr lang="nl-NL" sz="2400" b="0" i="0" dirty="0">
              <a:solidFill>
                <a:srgbClr val="3E3E3E"/>
              </a:solidFill>
              <a:effectLst/>
              <a:latin typeface="Source Sans Pro" panose="020B0503030403020204" pitchFamily="34" charset="0"/>
            </a:endParaRPr>
          </a:p>
          <a:p>
            <a:endParaRPr lang="nl-NL" dirty="0"/>
          </a:p>
        </p:txBody>
      </p:sp>
      <p:sp>
        <p:nvSpPr>
          <p:cNvPr id="5" name="Tekstvak 4">
            <a:extLst>
              <a:ext uri="{FF2B5EF4-FFF2-40B4-BE49-F238E27FC236}">
                <a16:creationId xmlns:a16="http://schemas.microsoft.com/office/drawing/2014/main" id="{A573245D-A3B2-4DE9-3046-ABA3CB47FC34}"/>
              </a:ext>
            </a:extLst>
          </p:cNvPr>
          <p:cNvSpPr txBox="1"/>
          <p:nvPr/>
        </p:nvSpPr>
        <p:spPr>
          <a:xfrm>
            <a:off x="1778000" y="609076"/>
            <a:ext cx="8483600" cy="646331"/>
          </a:xfrm>
          <a:prstGeom prst="rect">
            <a:avLst/>
          </a:prstGeom>
          <a:noFill/>
        </p:spPr>
        <p:txBody>
          <a:bodyPr wrap="square" rtlCol="0">
            <a:spAutoFit/>
          </a:bodyPr>
          <a:lstStyle/>
          <a:p>
            <a:r>
              <a:rPr lang="nl-NL" sz="3600" dirty="0">
                <a:latin typeface="+mj-lt"/>
              </a:rPr>
              <a:t>Alle </a:t>
            </a:r>
            <a:r>
              <a:rPr lang="nl-NL" sz="3600" dirty="0" err="1">
                <a:latin typeface="+mj-lt"/>
              </a:rPr>
              <a:t>SOA’s</a:t>
            </a:r>
            <a:r>
              <a:rPr lang="nl-NL" sz="3600" dirty="0">
                <a:latin typeface="+mj-lt"/>
              </a:rPr>
              <a:t> die in Nederland voortkomen</a:t>
            </a:r>
          </a:p>
        </p:txBody>
      </p:sp>
      <p:sp>
        <p:nvSpPr>
          <p:cNvPr id="6" name="Tekstvak 5">
            <a:extLst>
              <a:ext uri="{FF2B5EF4-FFF2-40B4-BE49-F238E27FC236}">
                <a16:creationId xmlns:a16="http://schemas.microsoft.com/office/drawing/2014/main" id="{BEFF9896-220B-BC88-9235-5B87A6CF4E57}"/>
              </a:ext>
            </a:extLst>
          </p:cNvPr>
          <p:cNvSpPr txBox="1"/>
          <p:nvPr/>
        </p:nvSpPr>
        <p:spPr>
          <a:xfrm>
            <a:off x="6698522" y="1380295"/>
            <a:ext cx="4894038" cy="369332"/>
          </a:xfrm>
          <a:prstGeom prst="rect">
            <a:avLst/>
          </a:prstGeom>
          <a:noFill/>
        </p:spPr>
        <p:txBody>
          <a:bodyPr wrap="square" rtlCol="0">
            <a:spAutoFit/>
          </a:bodyPr>
          <a:lstStyle/>
          <a:p>
            <a:r>
              <a:rPr lang="nl-NL" dirty="0"/>
              <a:t>Welke hiervan klinken bekend?</a:t>
            </a:r>
          </a:p>
        </p:txBody>
      </p:sp>
      <p:sp>
        <p:nvSpPr>
          <p:cNvPr id="7" name="Tekstvak 6">
            <a:extLst>
              <a:ext uri="{FF2B5EF4-FFF2-40B4-BE49-F238E27FC236}">
                <a16:creationId xmlns:a16="http://schemas.microsoft.com/office/drawing/2014/main" id="{A388998F-4B83-7754-2C1F-D23FD7549251}"/>
              </a:ext>
            </a:extLst>
          </p:cNvPr>
          <p:cNvSpPr txBox="1"/>
          <p:nvPr/>
        </p:nvSpPr>
        <p:spPr>
          <a:xfrm>
            <a:off x="2590800" y="6221830"/>
            <a:ext cx="9001760" cy="646331"/>
          </a:xfrm>
          <a:prstGeom prst="rect">
            <a:avLst/>
          </a:prstGeom>
          <a:noFill/>
        </p:spPr>
        <p:txBody>
          <a:bodyPr wrap="square" rtlCol="0">
            <a:spAutoFit/>
          </a:bodyPr>
          <a:lstStyle/>
          <a:p>
            <a:r>
              <a:rPr lang="nl-NL" dirty="0">
                <a:solidFill>
                  <a:srgbClr val="3E3E3E"/>
                </a:solidFill>
                <a:latin typeface="Source Sans Pro" panose="020B0503030403020204" pitchFamily="34" charset="0"/>
              </a:rPr>
              <a:t>Bij studenten zijn de meest voorkomende </a:t>
            </a:r>
            <a:r>
              <a:rPr lang="nl-NL" dirty="0" err="1">
                <a:solidFill>
                  <a:srgbClr val="3E3E3E"/>
                </a:solidFill>
                <a:latin typeface="Source Sans Pro" panose="020B0503030403020204" pitchFamily="34" charset="0"/>
              </a:rPr>
              <a:t>SOA’s</a:t>
            </a:r>
            <a:r>
              <a:rPr lang="nl-NL" dirty="0">
                <a:solidFill>
                  <a:srgbClr val="3E3E3E"/>
                </a:solidFill>
                <a:latin typeface="Source Sans Pro" panose="020B0503030403020204" pitchFamily="34" charset="0"/>
              </a:rPr>
              <a:t>  chlamydia en schurft.</a:t>
            </a:r>
            <a:endParaRPr lang="nl-NL" b="0" i="0" dirty="0">
              <a:solidFill>
                <a:srgbClr val="3E3E3E"/>
              </a:solidFill>
              <a:effectLst/>
              <a:latin typeface="Source Sans Pro" panose="020B0503030403020204" pitchFamily="34" charset="0"/>
            </a:endParaRPr>
          </a:p>
          <a:p>
            <a:endParaRPr lang="nl-NL" dirty="0"/>
          </a:p>
        </p:txBody>
      </p:sp>
    </p:spTree>
    <p:extLst>
      <p:ext uri="{BB962C8B-B14F-4D97-AF65-F5344CB8AC3E}">
        <p14:creationId xmlns:p14="http://schemas.microsoft.com/office/powerpoint/2010/main" val="385077883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722</TotalTime>
  <Words>608</Words>
  <Application>Microsoft Office PowerPoint</Application>
  <PresentationFormat>Breedbeeld</PresentationFormat>
  <Paragraphs>93</Paragraphs>
  <Slides>15</Slides>
  <Notes>3</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Arial</vt:lpstr>
      <vt:lpstr>Arial Narrow</vt:lpstr>
      <vt:lpstr>Calibri</vt:lpstr>
      <vt:lpstr>Gill Sans MT</vt:lpstr>
      <vt:lpstr>Impact</vt:lpstr>
      <vt:lpstr>Lato</vt:lpstr>
      <vt:lpstr>Poppins</vt:lpstr>
      <vt:lpstr>Source Sans Pro</vt:lpstr>
      <vt:lpstr>Badge</vt:lpstr>
      <vt:lpstr>Seks &amp;  Veiligheid</vt:lpstr>
      <vt:lpstr>PowerPoint-presentatie</vt:lpstr>
      <vt:lpstr>Afspraken vooraf</vt:lpstr>
      <vt:lpstr>Doelen</vt:lpstr>
      <vt:lpstr>Planning</vt:lpstr>
      <vt:lpstr>je bent een avondje op stap geweest met je vriendengroep of studentenvereniging. Het was erg gezellig, de muziek stond hard en de drank vloeide rijkelijk. Misschien nam je die avond zelfs wel iemand mee naar huis of belandde je zelf ergens anders in bed. Maar weet jij nog of er die avond een condoom is gebruikt? </vt:lpstr>
      <vt:lpstr>SOA’s</vt:lpstr>
      <vt:lpstr>In nederland komen 10 verschillende soa’s voor</vt:lpstr>
      <vt:lpstr> </vt:lpstr>
      <vt:lpstr>Soa’s testen</vt:lpstr>
      <vt:lpstr>Weet jij welk Voorbehoedsmiddel hier is afgebeeld?</vt:lpstr>
      <vt:lpstr>Weet jij welk Voorbehoedsmiddel hier is afgebeeld? Welke zijn het meest betrouwbaar en welke het minst?</vt:lpstr>
      <vt:lpstr>Kies een anticonceptie middel dat bij je past!</vt:lpstr>
      <vt:lpstr>PowerPoint-presentatie</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dc:title>
  <dc:creator>Dylan Heldenbergh</dc:creator>
  <cp:lastModifiedBy>Anne-May Smits</cp:lastModifiedBy>
  <cp:revision>9</cp:revision>
  <dcterms:created xsi:type="dcterms:W3CDTF">2020-05-05T09:08:03Z</dcterms:created>
  <dcterms:modified xsi:type="dcterms:W3CDTF">2022-12-14T15:35:05Z</dcterms:modified>
</cp:coreProperties>
</file>